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sldIdLst>
    <p:sldId id="256" r:id="rId2"/>
    <p:sldId id="259" r:id="rId3"/>
    <p:sldId id="257" r:id="rId4"/>
    <p:sldId id="258" r:id="rId5"/>
    <p:sldId id="260" r:id="rId6"/>
    <p:sldId id="261" r:id="rId7"/>
    <p:sldId id="277" r:id="rId8"/>
    <p:sldId id="273" r:id="rId9"/>
    <p:sldId id="263" r:id="rId10"/>
    <p:sldId id="264" r:id="rId11"/>
    <p:sldId id="283" r:id="rId12"/>
    <p:sldId id="278"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E8E1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48864-65C0-4FA8-AA44-898733163C96}" v="33" dt="2025-08-12T10:14:18.1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81" autoAdjust="0"/>
    <p:restoredTop sz="94660"/>
  </p:normalViewPr>
  <p:slideViewPr>
    <p:cSldViewPr snapToGrid="0">
      <p:cViewPr varScale="1">
        <p:scale>
          <a:sx n="105" d="100"/>
          <a:sy n="105" d="100"/>
        </p:scale>
        <p:origin x="4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ne Eriksson" userId="16c36b1c-b730-4f33-b02d-54da110bcb99" providerId="ADAL" clId="{1B148864-65C0-4FA8-AA44-898733163C96}"/>
    <pc:docChg chg="undo custSel addSld modSld sldOrd modMainMaster">
      <pc:chgData name="Janine Eriksson" userId="16c36b1c-b730-4f33-b02d-54da110bcb99" providerId="ADAL" clId="{1B148864-65C0-4FA8-AA44-898733163C96}" dt="2025-08-12T10:15:05.834" v="969" actId="20577"/>
      <pc:docMkLst>
        <pc:docMk/>
      </pc:docMkLst>
      <pc:sldChg chg="addSp delSp modSp mod setBg">
        <pc:chgData name="Janine Eriksson" userId="16c36b1c-b730-4f33-b02d-54da110bcb99" providerId="ADAL" clId="{1B148864-65C0-4FA8-AA44-898733163C96}" dt="2025-08-08T01:43:36.402" v="932"/>
        <pc:sldMkLst>
          <pc:docMk/>
          <pc:sldMk cId="1432537224" sldId="256"/>
        </pc:sldMkLst>
        <pc:picChg chg="add mod">
          <ac:chgData name="Janine Eriksson" userId="16c36b1c-b730-4f33-b02d-54da110bcb99" providerId="ADAL" clId="{1B148864-65C0-4FA8-AA44-898733163C96}" dt="2025-08-04T04:28:19.756" v="9" actId="1076"/>
          <ac:picMkLst>
            <pc:docMk/>
            <pc:sldMk cId="1432537224" sldId="256"/>
            <ac:picMk id="7" creationId="{B3349826-0582-F5CE-A2C9-9398D8E183B9}"/>
          </ac:picMkLst>
        </pc:picChg>
        <pc:picChg chg="add mod">
          <ac:chgData name="Janine Eriksson" userId="16c36b1c-b730-4f33-b02d-54da110bcb99" providerId="ADAL" clId="{1B148864-65C0-4FA8-AA44-898733163C96}" dt="2025-08-04T04:29:16.012" v="18" actId="14100"/>
          <ac:picMkLst>
            <pc:docMk/>
            <pc:sldMk cId="1432537224" sldId="256"/>
            <ac:picMk id="10" creationId="{C4AB6D8A-318B-25A6-49E2-CC8CD14115C3}"/>
          </ac:picMkLst>
        </pc:picChg>
      </pc:sldChg>
      <pc:sldChg chg="modSp mod setBg">
        <pc:chgData name="Janine Eriksson" userId="16c36b1c-b730-4f33-b02d-54da110bcb99" providerId="ADAL" clId="{1B148864-65C0-4FA8-AA44-898733163C96}" dt="2025-08-12T10:13:52.019" v="966" actId="20577"/>
        <pc:sldMkLst>
          <pc:docMk/>
          <pc:sldMk cId="1348059007" sldId="257"/>
        </pc:sldMkLst>
        <pc:spChg chg="mod">
          <ac:chgData name="Janine Eriksson" userId="16c36b1c-b730-4f33-b02d-54da110bcb99" providerId="ADAL" clId="{1B148864-65C0-4FA8-AA44-898733163C96}" dt="2025-08-12T10:13:52.019" v="966" actId="20577"/>
          <ac:spMkLst>
            <pc:docMk/>
            <pc:sldMk cId="1348059007" sldId="257"/>
            <ac:spMk id="2" creationId="{803439A8-4D5B-36E7-6F39-8AB6E4FFDD8C}"/>
          </ac:spMkLst>
        </pc:spChg>
        <pc:spChg chg="mod">
          <ac:chgData name="Janine Eriksson" userId="16c36b1c-b730-4f33-b02d-54da110bcb99" providerId="ADAL" clId="{1B148864-65C0-4FA8-AA44-898733163C96}" dt="2025-08-08T01:44:14.725" v="936"/>
          <ac:spMkLst>
            <pc:docMk/>
            <pc:sldMk cId="1348059007" sldId="257"/>
            <ac:spMk id="3" creationId="{29549A36-A308-1576-0A6C-7587122EC5D4}"/>
          </ac:spMkLst>
        </pc:spChg>
        <pc:graphicFrameChg chg="mod">
          <ac:chgData name="Janine Eriksson" userId="16c36b1c-b730-4f33-b02d-54da110bcb99" providerId="ADAL" clId="{1B148864-65C0-4FA8-AA44-898733163C96}" dt="2025-08-08T00:44:42.926" v="76" actId="20577"/>
          <ac:graphicFrameMkLst>
            <pc:docMk/>
            <pc:sldMk cId="1348059007" sldId="257"/>
            <ac:graphicFrameMk id="4" creationId="{75B537D2-E86F-C973-E90B-68A850BDC924}"/>
          </ac:graphicFrameMkLst>
        </pc:graphicFrameChg>
      </pc:sldChg>
      <pc:sldChg chg="addSp delSp modSp mod setBg">
        <pc:chgData name="Janine Eriksson" userId="16c36b1c-b730-4f33-b02d-54da110bcb99" providerId="ADAL" clId="{1B148864-65C0-4FA8-AA44-898733163C96}" dt="2025-08-12T10:15:05.834" v="969" actId="20577"/>
        <pc:sldMkLst>
          <pc:docMk/>
          <pc:sldMk cId="388413421" sldId="258"/>
        </pc:sldMkLst>
        <pc:spChg chg="mod">
          <ac:chgData name="Janine Eriksson" userId="16c36b1c-b730-4f33-b02d-54da110bcb99" providerId="ADAL" clId="{1B148864-65C0-4FA8-AA44-898733163C96}" dt="2025-08-08T01:44:20.560" v="937"/>
          <ac:spMkLst>
            <pc:docMk/>
            <pc:sldMk cId="388413421" sldId="258"/>
            <ac:spMk id="2" creationId="{50587A17-D69E-F4D6-4B62-5DAAB9C8ED6D}"/>
          </ac:spMkLst>
        </pc:spChg>
        <pc:spChg chg="mod">
          <ac:chgData name="Janine Eriksson" userId="16c36b1c-b730-4f33-b02d-54da110bcb99" providerId="ADAL" clId="{1B148864-65C0-4FA8-AA44-898733163C96}" dt="2025-08-12T10:15:05.834" v="969" actId="20577"/>
          <ac:spMkLst>
            <pc:docMk/>
            <pc:sldMk cId="388413421" sldId="258"/>
            <ac:spMk id="6" creationId="{6535069B-2EA3-390D-9003-780EF28D129C}"/>
          </ac:spMkLst>
        </pc:spChg>
        <pc:picChg chg="add mod">
          <ac:chgData name="Janine Eriksson" userId="16c36b1c-b730-4f33-b02d-54da110bcb99" providerId="ADAL" clId="{1B148864-65C0-4FA8-AA44-898733163C96}" dt="2025-08-08T00:46:20.807" v="85" actId="14100"/>
          <ac:picMkLst>
            <pc:docMk/>
            <pc:sldMk cId="388413421" sldId="258"/>
            <ac:picMk id="4" creationId="{A3AD0FAA-0F1D-EC49-EF79-2B0ACA39EA8A}"/>
          </ac:picMkLst>
        </pc:picChg>
      </pc:sldChg>
      <pc:sldChg chg="addSp delSp modSp mod setBg">
        <pc:chgData name="Janine Eriksson" userId="16c36b1c-b730-4f33-b02d-54da110bcb99" providerId="ADAL" clId="{1B148864-65C0-4FA8-AA44-898733163C96}" dt="2025-08-08T01:46:01.332" v="951" actId="313"/>
        <pc:sldMkLst>
          <pc:docMk/>
          <pc:sldMk cId="2704477189" sldId="259"/>
        </pc:sldMkLst>
        <pc:spChg chg="mod">
          <ac:chgData name="Janine Eriksson" userId="16c36b1c-b730-4f33-b02d-54da110bcb99" providerId="ADAL" clId="{1B148864-65C0-4FA8-AA44-898733163C96}" dt="2025-08-08T01:31:50.907" v="848" actId="2711"/>
          <ac:spMkLst>
            <pc:docMk/>
            <pc:sldMk cId="2704477189" sldId="259"/>
            <ac:spMk id="4" creationId="{E3611955-1065-2F02-46AE-4BD53E3C0124}"/>
          </ac:spMkLst>
        </pc:spChg>
        <pc:spChg chg="mod">
          <ac:chgData name="Janine Eriksson" userId="16c36b1c-b730-4f33-b02d-54da110bcb99" providerId="ADAL" clId="{1B148864-65C0-4FA8-AA44-898733163C96}" dt="2025-08-08T01:46:01.332" v="951" actId="313"/>
          <ac:spMkLst>
            <pc:docMk/>
            <pc:sldMk cId="2704477189" sldId="259"/>
            <ac:spMk id="5" creationId="{69563570-381A-D54E-1C67-5996954D19DE}"/>
          </ac:spMkLst>
        </pc:spChg>
        <pc:spChg chg="mod">
          <ac:chgData name="Janine Eriksson" userId="16c36b1c-b730-4f33-b02d-54da110bcb99" providerId="ADAL" clId="{1B148864-65C0-4FA8-AA44-898733163C96}" dt="2025-08-08T01:44:06.023" v="935"/>
          <ac:spMkLst>
            <pc:docMk/>
            <pc:sldMk cId="2704477189" sldId="259"/>
            <ac:spMk id="11" creationId="{26673F0F-6C0D-F87A-648D-BE7DBC8A7E04}"/>
          </ac:spMkLst>
        </pc:spChg>
        <pc:picChg chg="add mod">
          <ac:chgData name="Janine Eriksson" userId="16c36b1c-b730-4f33-b02d-54da110bcb99" providerId="ADAL" clId="{1B148864-65C0-4FA8-AA44-898733163C96}" dt="2025-08-08T00:44:02.016" v="69" actId="1076"/>
          <ac:picMkLst>
            <pc:docMk/>
            <pc:sldMk cId="2704477189" sldId="259"/>
            <ac:picMk id="6" creationId="{B81815D7-E357-D5EA-C126-294916E978AE}"/>
          </ac:picMkLst>
        </pc:picChg>
      </pc:sldChg>
      <pc:sldChg chg="addSp delSp modSp mod setBg">
        <pc:chgData name="Janine Eriksson" userId="16c36b1c-b730-4f33-b02d-54da110bcb99" providerId="ADAL" clId="{1B148864-65C0-4FA8-AA44-898733163C96}" dt="2025-08-08T01:44:31.351" v="941"/>
        <pc:sldMkLst>
          <pc:docMk/>
          <pc:sldMk cId="1948051782" sldId="260"/>
        </pc:sldMkLst>
        <pc:spChg chg="mod">
          <ac:chgData name="Janine Eriksson" userId="16c36b1c-b730-4f33-b02d-54da110bcb99" providerId="ADAL" clId="{1B148864-65C0-4FA8-AA44-898733163C96}" dt="2025-08-08T01:44:31.351" v="941"/>
          <ac:spMkLst>
            <pc:docMk/>
            <pc:sldMk cId="1948051782" sldId="260"/>
            <ac:spMk id="3" creationId="{49BF4E06-B52A-5029-0D63-1C45CBCFF9BA}"/>
          </ac:spMkLst>
        </pc:spChg>
        <pc:spChg chg="mod">
          <ac:chgData name="Janine Eriksson" userId="16c36b1c-b730-4f33-b02d-54da110bcb99" providerId="ADAL" clId="{1B148864-65C0-4FA8-AA44-898733163C96}" dt="2025-08-08T01:40:17.703" v="912" actId="255"/>
          <ac:spMkLst>
            <pc:docMk/>
            <pc:sldMk cId="1948051782" sldId="260"/>
            <ac:spMk id="8" creationId="{84ECACEC-4B45-648B-872E-DD7292941E94}"/>
          </ac:spMkLst>
        </pc:spChg>
        <pc:picChg chg="add mod">
          <ac:chgData name="Janine Eriksson" userId="16c36b1c-b730-4f33-b02d-54da110bcb99" providerId="ADAL" clId="{1B148864-65C0-4FA8-AA44-898733163C96}" dt="2025-08-08T00:48:23.007" v="104" actId="14100"/>
          <ac:picMkLst>
            <pc:docMk/>
            <pc:sldMk cId="1948051782" sldId="260"/>
            <ac:picMk id="4" creationId="{4B7850DF-6262-8BA5-902E-2D76CC1C1764}"/>
          </ac:picMkLst>
        </pc:picChg>
        <pc:picChg chg="add mod">
          <ac:chgData name="Janine Eriksson" userId="16c36b1c-b730-4f33-b02d-54da110bcb99" providerId="ADAL" clId="{1B148864-65C0-4FA8-AA44-898733163C96}" dt="2025-08-08T00:48:20.647" v="103" actId="14100"/>
          <ac:picMkLst>
            <pc:docMk/>
            <pc:sldMk cId="1948051782" sldId="260"/>
            <ac:picMk id="7" creationId="{99C4D678-C181-10A1-7960-A993B9F961D3}"/>
          </ac:picMkLst>
        </pc:picChg>
      </pc:sldChg>
      <pc:sldChg chg="addSp delSp modSp mod setBg">
        <pc:chgData name="Janine Eriksson" userId="16c36b1c-b730-4f33-b02d-54da110bcb99" providerId="ADAL" clId="{1B148864-65C0-4FA8-AA44-898733163C96}" dt="2025-08-08T01:44:49.744" v="944"/>
        <pc:sldMkLst>
          <pc:docMk/>
          <pc:sldMk cId="2372352865" sldId="261"/>
        </pc:sldMkLst>
        <pc:spChg chg="mod">
          <ac:chgData name="Janine Eriksson" userId="16c36b1c-b730-4f33-b02d-54da110bcb99" providerId="ADAL" clId="{1B148864-65C0-4FA8-AA44-898733163C96}" dt="2025-08-08T01:44:49.744" v="944"/>
          <ac:spMkLst>
            <pc:docMk/>
            <pc:sldMk cId="2372352865" sldId="261"/>
            <ac:spMk id="2" creationId="{5D3DE234-3C5E-0B51-1D5D-44505966679C}"/>
          </ac:spMkLst>
        </pc:spChg>
        <pc:spChg chg="mod">
          <ac:chgData name="Janine Eriksson" userId="16c36b1c-b730-4f33-b02d-54da110bcb99" providerId="ADAL" clId="{1B148864-65C0-4FA8-AA44-898733163C96}" dt="2025-08-08T01:38:09.339" v="900" actId="108"/>
          <ac:spMkLst>
            <pc:docMk/>
            <pc:sldMk cId="2372352865" sldId="261"/>
            <ac:spMk id="12" creationId="{1D4E4EB0-9F8E-7722-9134-6D1322D37DEC}"/>
          </ac:spMkLst>
        </pc:spChg>
        <pc:picChg chg="add mod">
          <ac:chgData name="Janine Eriksson" userId="16c36b1c-b730-4f33-b02d-54da110bcb99" providerId="ADAL" clId="{1B148864-65C0-4FA8-AA44-898733163C96}" dt="2025-08-08T00:52:16.391" v="247" actId="1076"/>
          <ac:picMkLst>
            <pc:docMk/>
            <pc:sldMk cId="2372352865" sldId="261"/>
            <ac:picMk id="5" creationId="{4ABD5C9A-B5B3-1710-4F2F-C46632C62EDD}"/>
          </ac:picMkLst>
        </pc:picChg>
      </pc:sldChg>
      <pc:sldChg chg="addSp delSp modSp mod setBg">
        <pc:chgData name="Janine Eriksson" userId="16c36b1c-b730-4f33-b02d-54da110bcb99" providerId="ADAL" clId="{1B148864-65C0-4FA8-AA44-898733163C96}" dt="2025-08-12T10:14:10.794" v="967" actId="1076"/>
        <pc:sldMkLst>
          <pc:docMk/>
          <pc:sldMk cId="438779502" sldId="263"/>
        </pc:sldMkLst>
        <pc:spChg chg="mod">
          <ac:chgData name="Janine Eriksson" userId="16c36b1c-b730-4f33-b02d-54da110bcb99" providerId="ADAL" clId="{1B148864-65C0-4FA8-AA44-898733163C96}" dt="2025-08-12T10:14:10.794" v="967" actId="1076"/>
          <ac:spMkLst>
            <pc:docMk/>
            <pc:sldMk cId="438779502" sldId="263"/>
            <ac:spMk id="2" creationId="{8902C81C-5A0C-ADB3-42CC-94D05176A2DF}"/>
          </ac:spMkLst>
        </pc:spChg>
        <pc:spChg chg="mod">
          <ac:chgData name="Janine Eriksson" userId="16c36b1c-b730-4f33-b02d-54da110bcb99" providerId="ADAL" clId="{1B148864-65C0-4FA8-AA44-898733163C96}" dt="2025-08-08T01:40:53.421" v="929" actId="255"/>
          <ac:spMkLst>
            <pc:docMk/>
            <pc:sldMk cId="438779502" sldId="263"/>
            <ac:spMk id="4" creationId="{0284D267-0102-6AD5-DCC5-E6AC7F881104}"/>
          </ac:spMkLst>
        </pc:spChg>
        <pc:picChg chg="add mod">
          <ac:chgData name="Janine Eriksson" userId="16c36b1c-b730-4f33-b02d-54da110bcb99" providerId="ADAL" clId="{1B148864-65C0-4FA8-AA44-898733163C96}" dt="2025-08-08T01:11:05.338" v="371" actId="1076"/>
          <ac:picMkLst>
            <pc:docMk/>
            <pc:sldMk cId="438779502" sldId="263"/>
            <ac:picMk id="5" creationId="{1609FF15-0911-5EE2-8F44-4E97F0C9FFDD}"/>
          </ac:picMkLst>
        </pc:picChg>
      </pc:sldChg>
      <pc:sldChg chg="addSp delSp modSp mod setBg">
        <pc:chgData name="Janine Eriksson" userId="16c36b1c-b730-4f33-b02d-54da110bcb99" providerId="ADAL" clId="{1B148864-65C0-4FA8-AA44-898733163C96}" dt="2025-08-12T10:14:18.188" v="968" actId="20578"/>
        <pc:sldMkLst>
          <pc:docMk/>
          <pc:sldMk cId="3538305029" sldId="264"/>
        </pc:sldMkLst>
        <pc:spChg chg="mod">
          <ac:chgData name="Janine Eriksson" userId="16c36b1c-b730-4f33-b02d-54da110bcb99" providerId="ADAL" clId="{1B148864-65C0-4FA8-AA44-898733163C96}" dt="2025-08-08T01:45:11.559" v="947"/>
          <ac:spMkLst>
            <pc:docMk/>
            <pc:sldMk cId="3538305029" sldId="264"/>
            <ac:spMk id="4" creationId="{038FBF64-54E0-CC65-3EE1-25CCC340F06C}"/>
          </ac:spMkLst>
        </pc:spChg>
        <pc:spChg chg="mod">
          <ac:chgData name="Janine Eriksson" userId="16c36b1c-b730-4f33-b02d-54da110bcb99" providerId="ADAL" clId="{1B148864-65C0-4FA8-AA44-898733163C96}" dt="2025-08-12T10:14:18.188" v="968" actId="20578"/>
          <ac:spMkLst>
            <pc:docMk/>
            <pc:sldMk cId="3538305029" sldId="264"/>
            <ac:spMk id="12" creationId="{7B3DC524-1B89-0890-61E9-311B817DD269}"/>
          </ac:spMkLst>
        </pc:spChg>
        <pc:picChg chg="add mod">
          <ac:chgData name="Janine Eriksson" userId="16c36b1c-b730-4f33-b02d-54da110bcb99" providerId="ADAL" clId="{1B148864-65C0-4FA8-AA44-898733163C96}" dt="2025-08-08T01:13:17.290" v="379" actId="14100"/>
          <ac:picMkLst>
            <pc:docMk/>
            <pc:sldMk cId="3538305029" sldId="264"/>
            <ac:picMk id="7" creationId="{E76093A1-9054-702C-95A0-FD23E2FA7DC5}"/>
          </ac:picMkLst>
        </pc:picChg>
      </pc:sldChg>
      <pc:sldChg chg="addSp delSp modSp mod setBg">
        <pc:chgData name="Janine Eriksson" userId="16c36b1c-b730-4f33-b02d-54da110bcb99" providerId="ADAL" clId="{1B148864-65C0-4FA8-AA44-898733163C96}" dt="2025-08-08T01:44:58.895" v="945"/>
        <pc:sldMkLst>
          <pc:docMk/>
          <pc:sldMk cId="418319793" sldId="273"/>
        </pc:sldMkLst>
        <pc:spChg chg="mod">
          <ac:chgData name="Janine Eriksson" userId="16c36b1c-b730-4f33-b02d-54da110bcb99" providerId="ADAL" clId="{1B148864-65C0-4FA8-AA44-898733163C96}" dt="2025-08-08T01:44:58.895" v="945"/>
          <ac:spMkLst>
            <pc:docMk/>
            <pc:sldMk cId="418319793" sldId="273"/>
            <ac:spMk id="2" creationId="{5D3DE234-3C5E-0B51-1D5D-44505966679C}"/>
          </ac:spMkLst>
        </pc:spChg>
        <pc:spChg chg="mod">
          <ac:chgData name="Janine Eriksson" userId="16c36b1c-b730-4f33-b02d-54da110bcb99" providerId="ADAL" clId="{1B148864-65C0-4FA8-AA44-898733163C96}" dt="2025-08-08T01:40:43.452" v="928" actId="14100"/>
          <ac:spMkLst>
            <pc:docMk/>
            <pc:sldMk cId="418319793" sldId="273"/>
            <ac:spMk id="12" creationId="{1D4E4EB0-9F8E-7722-9134-6D1322D37DEC}"/>
          </ac:spMkLst>
        </pc:spChg>
        <pc:picChg chg="add mod">
          <ac:chgData name="Janine Eriksson" userId="16c36b1c-b730-4f33-b02d-54da110bcb99" providerId="ADAL" clId="{1B148864-65C0-4FA8-AA44-898733163C96}" dt="2025-08-08T01:06:54.994" v="349" actId="1076"/>
          <ac:picMkLst>
            <pc:docMk/>
            <pc:sldMk cId="418319793" sldId="273"/>
            <ac:picMk id="5" creationId="{E34F8DCB-84AA-239C-8DAF-669C9C530E50}"/>
          </ac:picMkLst>
        </pc:picChg>
      </pc:sldChg>
      <pc:sldChg chg="addSp delSp modSp mod setBg">
        <pc:chgData name="Janine Eriksson" userId="16c36b1c-b730-4f33-b02d-54da110bcb99" providerId="ADAL" clId="{1B148864-65C0-4FA8-AA44-898733163C96}" dt="2025-08-08T02:14:22.444" v="963" actId="1076"/>
        <pc:sldMkLst>
          <pc:docMk/>
          <pc:sldMk cId="1155650553" sldId="277"/>
        </pc:sldMkLst>
        <pc:picChg chg="add mod ord">
          <ac:chgData name="Janine Eriksson" userId="16c36b1c-b730-4f33-b02d-54da110bcb99" providerId="ADAL" clId="{1B148864-65C0-4FA8-AA44-898733163C96}" dt="2025-08-08T01:02:46.973" v="291" actId="14100"/>
          <ac:picMkLst>
            <pc:docMk/>
            <pc:sldMk cId="1155650553" sldId="277"/>
            <ac:picMk id="3" creationId="{69126AF8-A16C-9D12-86C4-2AAB0BBA5CE1}"/>
          </ac:picMkLst>
        </pc:picChg>
        <pc:picChg chg="add mod">
          <ac:chgData name="Janine Eriksson" userId="16c36b1c-b730-4f33-b02d-54da110bcb99" providerId="ADAL" clId="{1B148864-65C0-4FA8-AA44-898733163C96}" dt="2025-08-08T01:02:56.316" v="294" actId="1076"/>
          <ac:picMkLst>
            <pc:docMk/>
            <pc:sldMk cId="1155650553" sldId="277"/>
            <ac:picMk id="5" creationId="{4ECE6749-552F-BFE3-7213-A6D6E3EC1D1A}"/>
          </ac:picMkLst>
        </pc:picChg>
        <pc:picChg chg="add mod ord">
          <ac:chgData name="Janine Eriksson" userId="16c36b1c-b730-4f33-b02d-54da110bcb99" providerId="ADAL" clId="{1B148864-65C0-4FA8-AA44-898733163C96}" dt="2025-08-08T01:03:49.456" v="304" actId="166"/>
          <ac:picMkLst>
            <pc:docMk/>
            <pc:sldMk cId="1155650553" sldId="277"/>
            <ac:picMk id="7" creationId="{36E6E0ED-24BB-B3F9-BF11-A159005277E2}"/>
          </ac:picMkLst>
        </pc:picChg>
        <pc:picChg chg="add mod ord">
          <ac:chgData name="Janine Eriksson" userId="16c36b1c-b730-4f33-b02d-54da110bcb99" providerId="ADAL" clId="{1B148864-65C0-4FA8-AA44-898733163C96}" dt="2025-08-08T02:14:22.444" v="963" actId="1076"/>
          <ac:picMkLst>
            <pc:docMk/>
            <pc:sldMk cId="1155650553" sldId="277"/>
            <ac:picMk id="11" creationId="{A45F7150-4AB7-2570-8C9C-07C6CD28D887}"/>
          </ac:picMkLst>
        </pc:picChg>
        <pc:picChg chg="add del mod">
          <ac:chgData name="Janine Eriksson" userId="16c36b1c-b730-4f33-b02d-54da110bcb99" providerId="ADAL" clId="{1B148864-65C0-4FA8-AA44-898733163C96}" dt="2025-08-08T02:14:18.127" v="962" actId="1076"/>
          <ac:picMkLst>
            <pc:docMk/>
            <pc:sldMk cId="1155650553" sldId="277"/>
            <ac:picMk id="14" creationId="{C3FE5F5E-47EE-FD7C-3836-303EABEA6E15}"/>
          </ac:picMkLst>
        </pc:picChg>
        <pc:picChg chg="add mod">
          <ac:chgData name="Janine Eriksson" userId="16c36b1c-b730-4f33-b02d-54da110bcb99" providerId="ADAL" clId="{1B148864-65C0-4FA8-AA44-898733163C96}" dt="2025-08-08T01:06:00.620" v="339" actId="1076"/>
          <ac:picMkLst>
            <pc:docMk/>
            <pc:sldMk cId="1155650553" sldId="277"/>
            <ac:picMk id="18" creationId="{04F81425-0577-5079-D21C-5B0432B63033}"/>
          </ac:picMkLst>
        </pc:picChg>
      </pc:sldChg>
      <pc:sldChg chg="addSp delSp modSp mod setBg">
        <pc:chgData name="Janine Eriksson" userId="16c36b1c-b730-4f33-b02d-54da110bcb99" providerId="ADAL" clId="{1B148864-65C0-4FA8-AA44-898733163C96}" dt="2025-08-08T01:45:22.695" v="949"/>
        <pc:sldMkLst>
          <pc:docMk/>
          <pc:sldMk cId="1555359327" sldId="278"/>
        </pc:sldMkLst>
        <pc:spChg chg="mod">
          <ac:chgData name="Janine Eriksson" userId="16c36b1c-b730-4f33-b02d-54da110bcb99" providerId="ADAL" clId="{1B148864-65C0-4FA8-AA44-898733163C96}" dt="2025-08-08T01:45:22.695" v="949"/>
          <ac:spMkLst>
            <pc:docMk/>
            <pc:sldMk cId="1555359327" sldId="278"/>
            <ac:spMk id="4" creationId="{C1AB9FF8-763F-F2D0-3F55-7B36C46AD2E2}"/>
          </ac:spMkLst>
        </pc:spChg>
        <pc:spChg chg="mod">
          <ac:chgData name="Janine Eriksson" userId="16c36b1c-b730-4f33-b02d-54da110bcb99" providerId="ADAL" clId="{1B148864-65C0-4FA8-AA44-898733163C96}" dt="2025-08-08T01:19:56.311" v="743" actId="20577"/>
          <ac:spMkLst>
            <pc:docMk/>
            <pc:sldMk cId="1555359327" sldId="278"/>
            <ac:spMk id="6" creationId="{B0A76678-FE91-A401-0035-CDA263996BF8}"/>
          </ac:spMkLst>
        </pc:spChg>
        <pc:spChg chg="mod">
          <ac:chgData name="Janine Eriksson" userId="16c36b1c-b730-4f33-b02d-54da110bcb99" providerId="ADAL" clId="{1B148864-65C0-4FA8-AA44-898733163C96}" dt="2025-08-08T01:39:14.808" v="907" actId="2711"/>
          <ac:spMkLst>
            <pc:docMk/>
            <pc:sldMk cId="1555359327" sldId="278"/>
            <ac:spMk id="12" creationId="{C07DBAAC-2690-B74B-CAC2-B8A6517884A2}"/>
          </ac:spMkLst>
        </pc:spChg>
        <pc:picChg chg="add mod">
          <ac:chgData name="Janine Eriksson" userId="16c36b1c-b730-4f33-b02d-54da110bcb99" providerId="ADAL" clId="{1B148864-65C0-4FA8-AA44-898733163C96}" dt="2025-08-08T01:16:12.953" v="417" actId="14100"/>
          <ac:picMkLst>
            <pc:docMk/>
            <pc:sldMk cId="1555359327" sldId="278"/>
            <ac:picMk id="8" creationId="{AC5D2746-E38F-FB43-4998-B76A159C7482}"/>
          </ac:picMkLst>
        </pc:picChg>
      </pc:sldChg>
      <pc:sldChg chg="modSp mod setBg">
        <pc:chgData name="Janine Eriksson" userId="16c36b1c-b730-4f33-b02d-54da110bcb99" providerId="ADAL" clId="{1B148864-65C0-4FA8-AA44-898733163C96}" dt="2025-08-08T01:45:28.882" v="950"/>
        <pc:sldMkLst>
          <pc:docMk/>
          <pc:sldMk cId="1770305154" sldId="282"/>
        </pc:sldMkLst>
        <pc:spChg chg="mod">
          <ac:chgData name="Janine Eriksson" userId="16c36b1c-b730-4f33-b02d-54da110bcb99" providerId="ADAL" clId="{1B148864-65C0-4FA8-AA44-898733163C96}" dt="2025-08-08T01:22:34.447" v="787" actId="6549"/>
          <ac:spMkLst>
            <pc:docMk/>
            <pc:sldMk cId="1770305154" sldId="282"/>
            <ac:spMk id="2" creationId="{B7D86BD5-57ED-3AD4-F70A-AE9402CAF229}"/>
          </ac:spMkLst>
        </pc:spChg>
        <pc:spChg chg="mod">
          <ac:chgData name="Janine Eriksson" userId="16c36b1c-b730-4f33-b02d-54da110bcb99" providerId="ADAL" clId="{1B148864-65C0-4FA8-AA44-898733163C96}" dt="2025-08-08T01:45:28.882" v="950"/>
          <ac:spMkLst>
            <pc:docMk/>
            <pc:sldMk cId="1770305154" sldId="282"/>
            <ac:spMk id="4" creationId="{39C845BD-6C29-C6D6-FA99-E04023D415FF}"/>
          </ac:spMkLst>
        </pc:spChg>
      </pc:sldChg>
      <pc:sldChg chg="addSp delSp modSp add mod ord setBg">
        <pc:chgData name="Janine Eriksson" userId="16c36b1c-b730-4f33-b02d-54da110bcb99" providerId="ADAL" clId="{1B148864-65C0-4FA8-AA44-898733163C96}" dt="2025-08-08T01:47:11.061" v="961" actId="20577"/>
        <pc:sldMkLst>
          <pc:docMk/>
          <pc:sldMk cId="843724880" sldId="283"/>
        </pc:sldMkLst>
        <pc:spChg chg="mod">
          <ac:chgData name="Janine Eriksson" userId="16c36b1c-b730-4f33-b02d-54da110bcb99" providerId="ADAL" clId="{1B148864-65C0-4FA8-AA44-898733163C96}" dt="2025-08-08T01:45:17.221" v="948"/>
          <ac:spMkLst>
            <pc:docMk/>
            <pc:sldMk cId="843724880" sldId="283"/>
            <ac:spMk id="4" creationId="{086997D7-310E-8E80-226E-68336CBDA52D}"/>
          </ac:spMkLst>
        </pc:spChg>
        <pc:spChg chg="mod">
          <ac:chgData name="Janine Eriksson" userId="16c36b1c-b730-4f33-b02d-54da110bcb99" providerId="ADAL" clId="{1B148864-65C0-4FA8-AA44-898733163C96}" dt="2025-08-08T01:47:11.061" v="961" actId="20577"/>
          <ac:spMkLst>
            <pc:docMk/>
            <pc:sldMk cId="843724880" sldId="283"/>
            <ac:spMk id="12" creationId="{78435CF7-27DA-D849-884C-718E06FDDDA9}"/>
          </ac:spMkLst>
        </pc:spChg>
        <pc:picChg chg="add mod">
          <ac:chgData name="Janine Eriksson" userId="16c36b1c-b730-4f33-b02d-54da110bcb99" providerId="ADAL" clId="{1B148864-65C0-4FA8-AA44-898733163C96}" dt="2025-08-08T01:24:01.038" v="827" actId="1076"/>
          <ac:picMkLst>
            <pc:docMk/>
            <pc:sldMk cId="843724880" sldId="283"/>
            <ac:picMk id="6" creationId="{222E103C-89A4-DAE9-AE30-54B273D7DAFB}"/>
          </ac:picMkLst>
        </pc:picChg>
      </pc:sldChg>
      <pc:sldMasterChg chg="setBg modSldLayout">
        <pc:chgData name="Janine Eriksson" userId="16c36b1c-b730-4f33-b02d-54da110bcb99" providerId="ADAL" clId="{1B148864-65C0-4FA8-AA44-898733163C96}" dt="2025-08-08T01:43:36.402" v="932"/>
        <pc:sldMasterMkLst>
          <pc:docMk/>
          <pc:sldMasterMk cId="2590114858" sldId="2147483732"/>
        </pc:sldMasterMkLst>
        <pc:sldLayoutChg chg="setBg">
          <pc:chgData name="Janine Eriksson" userId="16c36b1c-b730-4f33-b02d-54da110bcb99" providerId="ADAL" clId="{1B148864-65C0-4FA8-AA44-898733163C96}" dt="2025-08-08T01:43:36.402" v="932"/>
          <pc:sldLayoutMkLst>
            <pc:docMk/>
            <pc:sldMasterMk cId="2590114858" sldId="2147483732"/>
            <pc:sldLayoutMk cId="1061059547" sldId="2147483733"/>
          </pc:sldLayoutMkLst>
        </pc:sldLayoutChg>
        <pc:sldLayoutChg chg="setBg">
          <pc:chgData name="Janine Eriksson" userId="16c36b1c-b730-4f33-b02d-54da110bcb99" providerId="ADAL" clId="{1B148864-65C0-4FA8-AA44-898733163C96}" dt="2025-08-08T01:43:36.402" v="932"/>
          <pc:sldLayoutMkLst>
            <pc:docMk/>
            <pc:sldMasterMk cId="2590114858" sldId="2147483732"/>
            <pc:sldLayoutMk cId="1308342910" sldId="2147483734"/>
          </pc:sldLayoutMkLst>
        </pc:sldLayoutChg>
        <pc:sldLayoutChg chg="setBg">
          <pc:chgData name="Janine Eriksson" userId="16c36b1c-b730-4f33-b02d-54da110bcb99" providerId="ADAL" clId="{1B148864-65C0-4FA8-AA44-898733163C96}" dt="2025-08-08T01:43:36.402" v="932"/>
          <pc:sldLayoutMkLst>
            <pc:docMk/>
            <pc:sldMasterMk cId="2590114858" sldId="2147483732"/>
            <pc:sldLayoutMk cId="1783601208" sldId="2147483735"/>
          </pc:sldLayoutMkLst>
        </pc:sldLayoutChg>
        <pc:sldLayoutChg chg="setBg">
          <pc:chgData name="Janine Eriksson" userId="16c36b1c-b730-4f33-b02d-54da110bcb99" providerId="ADAL" clId="{1B148864-65C0-4FA8-AA44-898733163C96}" dt="2025-08-08T01:43:36.402" v="932"/>
          <pc:sldLayoutMkLst>
            <pc:docMk/>
            <pc:sldMasterMk cId="2590114858" sldId="2147483732"/>
            <pc:sldLayoutMk cId="1831837453" sldId="2147483736"/>
          </pc:sldLayoutMkLst>
        </pc:sldLayoutChg>
        <pc:sldLayoutChg chg="setBg">
          <pc:chgData name="Janine Eriksson" userId="16c36b1c-b730-4f33-b02d-54da110bcb99" providerId="ADAL" clId="{1B148864-65C0-4FA8-AA44-898733163C96}" dt="2025-08-08T01:43:36.402" v="932"/>
          <pc:sldLayoutMkLst>
            <pc:docMk/>
            <pc:sldMasterMk cId="2590114858" sldId="2147483732"/>
            <pc:sldLayoutMk cId="479704736" sldId="2147483737"/>
          </pc:sldLayoutMkLst>
        </pc:sldLayoutChg>
        <pc:sldLayoutChg chg="setBg">
          <pc:chgData name="Janine Eriksson" userId="16c36b1c-b730-4f33-b02d-54da110bcb99" providerId="ADAL" clId="{1B148864-65C0-4FA8-AA44-898733163C96}" dt="2025-08-08T01:43:36.402" v="932"/>
          <pc:sldLayoutMkLst>
            <pc:docMk/>
            <pc:sldMasterMk cId="2590114858" sldId="2147483732"/>
            <pc:sldLayoutMk cId="1589672085" sldId="2147483738"/>
          </pc:sldLayoutMkLst>
        </pc:sldLayoutChg>
        <pc:sldLayoutChg chg="setBg">
          <pc:chgData name="Janine Eriksson" userId="16c36b1c-b730-4f33-b02d-54da110bcb99" providerId="ADAL" clId="{1B148864-65C0-4FA8-AA44-898733163C96}" dt="2025-08-08T01:43:36.402" v="932"/>
          <pc:sldLayoutMkLst>
            <pc:docMk/>
            <pc:sldMasterMk cId="2590114858" sldId="2147483732"/>
            <pc:sldLayoutMk cId="1120168133" sldId="2147483739"/>
          </pc:sldLayoutMkLst>
        </pc:sldLayoutChg>
        <pc:sldLayoutChg chg="setBg">
          <pc:chgData name="Janine Eriksson" userId="16c36b1c-b730-4f33-b02d-54da110bcb99" providerId="ADAL" clId="{1B148864-65C0-4FA8-AA44-898733163C96}" dt="2025-08-08T01:43:36.402" v="932"/>
          <pc:sldLayoutMkLst>
            <pc:docMk/>
            <pc:sldMasterMk cId="2590114858" sldId="2147483732"/>
            <pc:sldLayoutMk cId="391671263" sldId="2147483740"/>
          </pc:sldLayoutMkLst>
        </pc:sldLayoutChg>
        <pc:sldLayoutChg chg="setBg">
          <pc:chgData name="Janine Eriksson" userId="16c36b1c-b730-4f33-b02d-54da110bcb99" providerId="ADAL" clId="{1B148864-65C0-4FA8-AA44-898733163C96}" dt="2025-08-08T01:43:36.402" v="932"/>
          <pc:sldLayoutMkLst>
            <pc:docMk/>
            <pc:sldMasterMk cId="2590114858" sldId="2147483732"/>
            <pc:sldLayoutMk cId="799404881" sldId="2147483741"/>
          </pc:sldLayoutMkLst>
        </pc:sldLayoutChg>
        <pc:sldLayoutChg chg="setBg">
          <pc:chgData name="Janine Eriksson" userId="16c36b1c-b730-4f33-b02d-54da110bcb99" providerId="ADAL" clId="{1B148864-65C0-4FA8-AA44-898733163C96}" dt="2025-08-08T01:43:36.402" v="932"/>
          <pc:sldLayoutMkLst>
            <pc:docMk/>
            <pc:sldMasterMk cId="2590114858" sldId="2147483732"/>
            <pc:sldLayoutMk cId="1264557148" sldId="2147483742"/>
          </pc:sldLayoutMkLst>
        </pc:sldLayoutChg>
        <pc:sldLayoutChg chg="setBg">
          <pc:chgData name="Janine Eriksson" userId="16c36b1c-b730-4f33-b02d-54da110bcb99" providerId="ADAL" clId="{1B148864-65C0-4FA8-AA44-898733163C96}" dt="2025-08-08T01:43:36.402" v="932"/>
          <pc:sldLayoutMkLst>
            <pc:docMk/>
            <pc:sldMasterMk cId="2590114858" sldId="2147483732"/>
            <pc:sldLayoutMk cId="3001413469" sldId="214748374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66926-E18A-471B-898C-0558675471D2}"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GB"/>
        </a:p>
      </dgm:t>
    </dgm:pt>
    <dgm:pt modelId="{64202B1C-A365-4745-B8AC-D4D502798B5D}">
      <dgm:prSet phldrT="[Text]"/>
      <dgm:spPr/>
      <dgm:t>
        <a:bodyPr/>
        <a:lstStyle/>
        <a:p>
          <a:r>
            <a:rPr lang="en-GB"/>
            <a:t>Phase 1</a:t>
          </a:r>
        </a:p>
        <a:p>
          <a:r>
            <a:rPr lang="en-GB"/>
            <a:t>Inception</a:t>
          </a:r>
        </a:p>
      </dgm:t>
    </dgm:pt>
    <dgm:pt modelId="{7A9F0EAA-B1E6-4064-9651-356CE8A503E3}" type="parTrans" cxnId="{DCD94A3A-11F5-4839-B3F0-586D6179DDFA}">
      <dgm:prSet/>
      <dgm:spPr/>
      <dgm:t>
        <a:bodyPr/>
        <a:lstStyle/>
        <a:p>
          <a:endParaRPr lang="en-GB"/>
        </a:p>
      </dgm:t>
    </dgm:pt>
    <dgm:pt modelId="{99DAF949-E17E-4C32-BBF5-CC876BAEEB92}" type="sibTrans" cxnId="{DCD94A3A-11F5-4839-B3F0-586D6179DDFA}">
      <dgm:prSet/>
      <dgm:spPr/>
      <dgm:t>
        <a:bodyPr/>
        <a:lstStyle/>
        <a:p>
          <a:endParaRPr lang="en-GB"/>
        </a:p>
      </dgm:t>
    </dgm:pt>
    <dgm:pt modelId="{733433E1-DA20-40BF-BC6E-00A52DD09CB1}">
      <dgm:prSet phldrT="[Text]"/>
      <dgm:spPr/>
      <dgm:t>
        <a:bodyPr/>
        <a:lstStyle/>
        <a:p>
          <a:r>
            <a:rPr lang="en-AU"/>
            <a:t>Project Plan</a:t>
          </a:r>
          <a:endParaRPr lang="en-GB"/>
        </a:p>
      </dgm:t>
    </dgm:pt>
    <dgm:pt modelId="{416AA7F5-CB6E-47E8-AFC6-67FE32B18BF1}" type="parTrans" cxnId="{5584DA40-78A2-42BC-B83A-A6A6EA5D7AB9}">
      <dgm:prSet/>
      <dgm:spPr/>
      <dgm:t>
        <a:bodyPr/>
        <a:lstStyle/>
        <a:p>
          <a:endParaRPr lang="en-GB"/>
        </a:p>
      </dgm:t>
    </dgm:pt>
    <dgm:pt modelId="{C63CA7A7-CFF7-4359-B251-DB9A6BF52D4F}" type="sibTrans" cxnId="{5584DA40-78A2-42BC-B83A-A6A6EA5D7AB9}">
      <dgm:prSet/>
      <dgm:spPr/>
      <dgm:t>
        <a:bodyPr/>
        <a:lstStyle/>
        <a:p>
          <a:endParaRPr lang="en-GB"/>
        </a:p>
      </dgm:t>
    </dgm:pt>
    <dgm:pt modelId="{C1758A30-C842-4DB4-B01D-3FD5B71DC2C1}">
      <dgm:prSet phldrT="[Text]"/>
      <dgm:spPr/>
      <dgm:t>
        <a:bodyPr/>
        <a:lstStyle/>
        <a:p>
          <a:r>
            <a:rPr lang="en-GB"/>
            <a:t>Phase 2</a:t>
          </a:r>
        </a:p>
        <a:p>
          <a:r>
            <a:rPr lang="en-GB"/>
            <a:t>Housing Demand </a:t>
          </a:r>
        </a:p>
      </dgm:t>
    </dgm:pt>
    <dgm:pt modelId="{5ED2BA3C-81CC-4DAF-871C-9FBB6D08EE68}" type="parTrans" cxnId="{16CC279D-6C53-4CA4-A302-B4B1BBD575E1}">
      <dgm:prSet/>
      <dgm:spPr/>
      <dgm:t>
        <a:bodyPr/>
        <a:lstStyle/>
        <a:p>
          <a:endParaRPr lang="en-GB"/>
        </a:p>
      </dgm:t>
    </dgm:pt>
    <dgm:pt modelId="{A011AEFF-DA58-4C36-92CE-E8A7C5874712}" type="sibTrans" cxnId="{16CC279D-6C53-4CA4-A302-B4B1BBD575E1}">
      <dgm:prSet/>
      <dgm:spPr/>
      <dgm:t>
        <a:bodyPr/>
        <a:lstStyle/>
        <a:p>
          <a:endParaRPr lang="en-GB"/>
        </a:p>
      </dgm:t>
    </dgm:pt>
    <dgm:pt modelId="{EAA2B4DA-0047-4611-9005-A4C6A9062512}">
      <dgm:prSet phldrT="[Text]"/>
      <dgm:spPr/>
      <dgm:t>
        <a:bodyPr/>
        <a:lstStyle/>
        <a:p>
          <a:r>
            <a:rPr lang="en-GB"/>
            <a:t>Business Community Survey</a:t>
          </a:r>
        </a:p>
      </dgm:t>
    </dgm:pt>
    <dgm:pt modelId="{EE9D82B9-FBD0-44A8-B627-8D74980A1BD2}" type="parTrans" cxnId="{6535824D-C9DB-4FF9-9617-3C1D4CCA182F}">
      <dgm:prSet/>
      <dgm:spPr/>
      <dgm:t>
        <a:bodyPr/>
        <a:lstStyle/>
        <a:p>
          <a:endParaRPr lang="en-GB"/>
        </a:p>
      </dgm:t>
    </dgm:pt>
    <dgm:pt modelId="{C51DD2EB-A938-4744-90BD-400985D045AA}" type="sibTrans" cxnId="{6535824D-C9DB-4FF9-9617-3C1D4CCA182F}">
      <dgm:prSet/>
      <dgm:spPr/>
      <dgm:t>
        <a:bodyPr/>
        <a:lstStyle/>
        <a:p>
          <a:endParaRPr lang="en-GB"/>
        </a:p>
      </dgm:t>
    </dgm:pt>
    <dgm:pt modelId="{6982FCE7-0527-49BD-A307-A260AE0629A9}">
      <dgm:prSet phldrT="[Text]"/>
      <dgm:spPr/>
      <dgm:t>
        <a:bodyPr/>
        <a:lstStyle/>
        <a:p>
          <a:r>
            <a:rPr lang="en-GB"/>
            <a:t>Phase 3</a:t>
          </a:r>
        </a:p>
        <a:p>
          <a:r>
            <a:rPr lang="en-GB"/>
            <a:t>Workforce Housing Needs Analysis</a:t>
          </a:r>
        </a:p>
      </dgm:t>
    </dgm:pt>
    <dgm:pt modelId="{5A61FEB9-1D6E-4695-9CB2-E0A3B183EA79}" type="parTrans" cxnId="{B4589F9F-B0AF-4D92-8F63-F502D2DD2C85}">
      <dgm:prSet/>
      <dgm:spPr/>
      <dgm:t>
        <a:bodyPr/>
        <a:lstStyle/>
        <a:p>
          <a:endParaRPr lang="en-GB"/>
        </a:p>
      </dgm:t>
    </dgm:pt>
    <dgm:pt modelId="{A40605D1-120E-4015-BC8D-CC50C761FA93}" type="sibTrans" cxnId="{B4589F9F-B0AF-4D92-8F63-F502D2DD2C85}">
      <dgm:prSet/>
      <dgm:spPr/>
      <dgm:t>
        <a:bodyPr/>
        <a:lstStyle/>
        <a:p>
          <a:endParaRPr lang="en-GB"/>
        </a:p>
      </dgm:t>
    </dgm:pt>
    <dgm:pt modelId="{1795A1C0-5743-495D-B4A0-09BDA3DCF739}">
      <dgm:prSet phldrT="[Text]"/>
      <dgm:spPr/>
      <dgm:t>
        <a:bodyPr/>
        <a:lstStyle/>
        <a:p>
          <a:r>
            <a:rPr lang="en-US" dirty="0"/>
            <a:t>Housing Profile  for each LGA</a:t>
          </a:r>
          <a:endParaRPr lang="en-GB" dirty="0"/>
        </a:p>
      </dgm:t>
    </dgm:pt>
    <dgm:pt modelId="{CB8D846D-18B4-42E7-B20F-AEC2780BB35F}" type="parTrans" cxnId="{6F43D030-DC23-4557-B15B-4B4C5B0F442F}">
      <dgm:prSet/>
      <dgm:spPr/>
      <dgm:t>
        <a:bodyPr/>
        <a:lstStyle/>
        <a:p>
          <a:endParaRPr lang="en-GB"/>
        </a:p>
      </dgm:t>
    </dgm:pt>
    <dgm:pt modelId="{F4B8483E-FB86-44E9-A82A-750AB870AD27}" type="sibTrans" cxnId="{6F43D030-DC23-4557-B15B-4B4C5B0F442F}">
      <dgm:prSet/>
      <dgm:spPr/>
      <dgm:t>
        <a:bodyPr/>
        <a:lstStyle/>
        <a:p>
          <a:endParaRPr lang="en-GB"/>
        </a:p>
      </dgm:t>
    </dgm:pt>
    <dgm:pt modelId="{303490C2-B73E-43A6-B25C-45196F11957C}">
      <dgm:prSet/>
      <dgm:spPr/>
      <dgm:t>
        <a:bodyPr/>
        <a:lstStyle/>
        <a:p>
          <a:r>
            <a:rPr lang="en-AU"/>
            <a:t>Literature Review</a:t>
          </a:r>
        </a:p>
      </dgm:t>
    </dgm:pt>
    <dgm:pt modelId="{4B75CA3F-4848-4BC4-A0C9-7391FD90E087}" type="parTrans" cxnId="{2718F23F-D896-43B2-B848-9FD680502E44}">
      <dgm:prSet/>
      <dgm:spPr/>
      <dgm:t>
        <a:bodyPr/>
        <a:lstStyle/>
        <a:p>
          <a:endParaRPr lang="en-GB"/>
        </a:p>
      </dgm:t>
    </dgm:pt>
    <dgm:pt modelId="{33B5DA37-680F-4C61-A30E-52F796B5ADEF}" type="sibTrans" cxnId="{2718F23F-D896-43B2-B848-9FD680502E44}">
      <dgm:prSet/>
      <dgm:spPr/>
      <dgm:t>
        <a:bodyPr/>
        <a:lstStyle/>
        <a:p>
          <a:endParaRPr lang="en-GB"/>
        </a:p>
      </dgm:t>
    </dgm:pt>
    <dgm:pt modelId="{D911BA5C-6947-4B80-8B0A-E70DF76E1748}">
      <dgm:prSet/>
      <dgm:spPr/>
      <dgm:t>
        <a:bodyPr/>
        <a:lstStyle/>
        <a:p>
          <a:r>
            <a:rPr lang="en-AU" dirty="0"/>
            <a:t>Stakeholder Engagement Strategy</a:t>
          </a:r>
        </a:p>
      </dgm:t>
    </dgm:pt>
    <dgm:pt modelId="{9AA38E4F-4420-43F6-86EB-AB1E9BCFF0FE}" type="parTrans" cxnId="{37CE5A32-941E-456F-B47C-FBBE504C7449}">
      <dgm:prSet/>
      <dgm:spPr/>
      <dgm:t>
        <a:bodyPr/>
        <a:lstStyle/>
        <a:p>
          <a:endParaRPr lang="en-GB"/>
        </a:p>
      </dgm:t>
    </dgm:pt>
    <dgm:pt modelId="{D94BBBE3-890D-41BF-8548-5545219A95EC}" type="sibTrans" cxnId="{37CE5A32-941E-456F-B47C-FBBE504C7449}">
      <dgm:prSet/>
      <dgm:spPr/>
      <dgm:t>
        <a:bodyPr/>
        <a:lstStyle/>
        <a:p>
          <a:endParaRPr lang="en-GB"/>
        </a:p>
      </dgm:t>
    </dgm:pt>
    <dgm:pt modelId="{839F193A-CA6A-4B45-B75E-4868C215FAAD}">
      <dgm:prSet/>
      <dgm:spPr/>
      <dgm:t>
        <a:bodyPr/>
        <a:lstStyle/>
        <a:p>
          <a:r>
            <a:rPr lang="en-GB"/>
            <a:t>Local Government Survey </a:t>
          </a:r>
        </a:p>
      </dgm:t>
    </dgm:pt>
    <dgm:pt modelId="{ACA05E07-B32A-4CF5-96AF-3E9C30719A9C}" type="parTrans" cxnId="{9CF9393F-5828-42BF-8A2E-52EEBA8D43FE}">
      <dgm:prSet/>
      <dgm:spPr/>
      <dgm:t>
        <a:bodyPr/>
        <a:lstStyle/>
        <a:p>
          <a:endParaRPr lang="en-GB"/>
        </a:p>
      </dgm:t>
    </dgm:pt>
    <dgm:pt modelId="{7DC1790E-0016-450D-8FD4-C895194284A7}" type="sibTrans" cxnId="{9CF9393F-5828-42BF-8A2E-52EEBA8D43FE}">
      <dgm:prSet/>
      <dgm:spPr/>
      <dgm:t>
        <a:bodyPr/>
        <a:lstStyle/>
        <a:p>
          <a:endParaRPr lang="en-GB"/>
        </a:p>
      </dgm:t>
    </dgm:pt>
    <dgm:pt modelId="{8046AA51-D6EB-4B8A-8956-AFCA9404B445}">
      <dgm:prSet/>
      <dgm:spPr/>
      <dgm:t>
        <a:bodyPr/>
        <a:lstStyle/>
        <a:p>
          <a:r>
            <a:rPr lang="en-GB" dirty="0"/>
            <a:t>Questionnaire and Survey to State Government Stakeholders (WACHS/GROH)</a:t>
          </a:r>
        </a:p>
      </dgm:t>
    </dgm:pt>
    <dgm:pt modelId="{2788E9B3-A8FB-4676-82F3-3C0F69B5864E}" type="parTrans" cxnId="{8BA9862E-E9E9-4321-82D7-61D498801648}">
      <dgm:prSet/>
      <dgm:spPr/>
      <dgm:t>
        <a:bodyPr/>
        <a:lstStyle/>
        <a:p>
          <a:endParaRPr lang="en-GB"/>
        </a:p>
      </dgm:t>
    </dgm:pt>
    <dgm:pt modelId="{D768FE43-D2FE-45F4-8EA8-ADDBA0E6252B}" type="sibTrans" cxnId="{8BA9862E-E9E9-4321-82D7-61D498801648}">
      <dgm:prSet/>
      <dgm:spPr/>
      <dgm:t>
        <a:bodyPr/>
        <a:lstStyle/>
        <a:p>
          <a:endParaRPr lang="en-GB"/>
        </a:p>
      </dgm:t>
    </dgm:pt>
    <dgm:pt modelId="{EA724DBD-5992-4B62-8F3C-4DFB34E725F3}">
      <dgm:prSet/>
      <dgm:spPr/>
      <dgm:t>
        <a:bodyPr/>
        <a:lstStyle/>
        <a:p>
          <a:r>
            <a:rPr lang="en-GB"/>
            <a:t>Compilation of ABS Data Sets </a:t>
          </a:r>
        </a:p>
      </dgm:t>
    </dgm:pt>
    <dgm:pt modelId="{7C881A0E-8DF6-4010-AC5F-FD4E1B9657AB}" type="parTrans" cxnId="{1D944DBA-540E-436E-A933-D0DEEF0B980D}">
      <dgm:prSet/>
      <dgm:spPr/>
      <dgm:t>
        <a:bodyPr/>
        <a:lstStyle/>
        <a:p>
          <a:endParaRPr lang="en-GB"/>
        </a:p>
      </dgm:t>
    </dgm:pt>
    <dgm:pt modelId="{3C426AA6-9C30-49B6-829C-5512A71C4EEB}" type="sibTrans" cxnId="{1D944DBA-540E-436E-A933-D0DEEF0B980D}">
      <dgm:prSet/>
      <dgm:spPr/>
      <dgm:t>
        <a:bodyPr/>
        <a:lstStyle/>
        <a:p>
          <a:endParaRPr lang="en-GB"/>
        </a:p>
      </dgm:t>
    </dgm:pt>
    <dgm:pt modelId="{17A3DC95-2AC2-45FD-9FCE-B319EB62BDDD}">
      <dgm:prSet/>
      <dgm:spPr/>
      <dgm:t>
        <a:bodyPr/>
        <a:lstStyle/>
        <a:p>
          <a:r>
            <a:rPr lang="en-GB" dirty="0"/>
            <a:t>Summary and Profiling of Population, demographic and socioeconomic data for each LGA</a:t>
          </a:r>
        </a:p>
      </dgm:t>
    </dgm:pt>
    <dgm:pt modelId="{EB714ECF-2222-4CE2-86B2-301ADEBE0407}" type="parTrans" cxnId="{7D2062CD-AD59-4AED-8F27-171F4E282DB5}">
      <dgm:prSet/>
      <dgm:spPr/>
      <dgm:t>
        <a:bodyPr/>
        <a:lstStyle/>
        <a:p>
          <a:endParaRPr lang="en-GB"/>
        </a:p>
      </dgm:t>
    </dgm:pt>
    <dgm:pt modelId="{86029BE3-C7DF-4206-AD15-397EE7441B7B}" type="sibTrans" cxnId="{7D2062CD-AD59-4AED-8F27-171F4E282DB5}">
      <dgm:prSet/>
      <dgm:spPr/>
      <dgm:t>
        <a:bodyPr/>
        <a:lstStyle/>
        <a:p>
          <a:endParaRPr lang="en-GB"/>
        </a:p>
      </dgm:t>
    </dgm:pt>
    <dgm:pt modelId="{AAB42644-775A-4B2A-B192-6ECC596452BB}">
      <dgm:prSet/>
      <dgm:spPr/>
      <dgm:t>
        <a:bodyPr/>
        <a:lstStyle/>
        <a:p>
          <a:r>
            <a:rPr lang="en-US" dirty="0"/>
            <a:t>Stakeholder Engagement Outcomes Report</a:t>
          </a:r>
        </a:p>
      </dgm:t>
    </dgm:pt>
    <dgm:pt modelId="{F8BD8673-2755-41E2-A8F1-714597B79037}" type="parTrans" cxnId="{7C918DC5-A23C-4B7C-9439-BF4430D33C6C}">
      <dgm:prSet/>
      <dgm:spPr/>
      <dgm:t>
        <a:bodyPr/>
        <a:lstStyle/>
        <a:p>
          <a:endParaRPr lang="en-GB"/>
        </a:p>
      </dgm:t>
    </dgm:pt>
    <dgm:pt modelId="{6F5B9275-7D3C-4232-A8C1-57F7A40D9F12}" type="sibTrans" cxnId="{7C918DC5-A23C-4B7C-9439-BF4430D33C6C}">
      <dgm:prSet/>
      <dgm:spPr/>
      <dgm:t>
        <a:bodyPr/>
        <a:lstStyle/>
        <a:p>
          <a:endParaRPr lang="en-GB"/>
        </a:p>
      </dgm:t>
    </dgm:pt>
    <dgm:pt modelId="{83C634B1-8883-4B58-9497-215DE58E929B}">
      <dgm:prSet/>
      <dgm:spPr/>
      <dgm:t>
        <a:bodyPr/>
        <a:lstStyle/>
        <a:p>
          <a:r>
            <a:rPr lang="en-US"/>
            <a:t>Trend analysis</a:t>
          </a:r>
        </a:p>
      </dgm:t>
    </dgm:pt>
    <dgm:pt modelId="{B7017231-A97E-4484-A4CB-D3E9170B1DB3}" type="parTrans" cxnId="{3533A234-AF08-4F9E-B25D-46829FE1F3E5}">
      <dgm:prSet/>
      <dgm:spPr/>
      <dgm:t>
        <a:bodyPr/>
        <a:lstStyle/>
        <a:p>
          <a:endParaRPr lang="en-GB"/>
        </a:p>
      </dgm:t>
    </dgm:pt>
    <dgm:pt modelId="{7765F2A8-AA50-4AF0-917F-6D125D875881}" type="sibTrans" cxnId="{3533A234-AF08-4F9E-B25D-46829FE1F3E5}">
      <dgm:prSet/>
      <dgm:spPr/>
      <dgm:t>
        <a:bodyPr/>
        <a:lstStyle/>
        <a:p>
          <a:endParaRPr lang="en-GB"/>
        </a:p>
      </dgm:t>
    </dgm:pt>
    <dgm:pt modelId="{82D6A2D5-EAD7-456A-BE39-744F8E51C364}">
      <dgm:prSet/>
      <dgm:spPr/>
      <dgm:t>
        <a:bodyPr/>
        <a:lstStyle/>
        <a:p>
          <a:r>
            <a:rPr lang="en-US"/>
            <a:t>Gap Analysis</a:t>
          </a:r>
        </a:p>
      </dgm:t>
    </dgm:pt>
    <dgm:pt modelId="{2C8F21FB-1D09-437E-9158-114555ECABBE}" type="parTrans" cxnId="{4518C79B-CDEB-4E56-ACFC-53B086684FA7}">
      <dgm:prSet/>
      <dgm:spPr/>
      <dgm:t>
        <a:bodyPr/>
        <a:lstStyle/>
        <a:p>
          <a:endParaRPr lang="en-GB"/>
        </a:p>
      </dgm:t>
    </dgm:pt>
    <dgm:pt modelId="{E37E274D-FBD5-4B03-8B7A-452227312765}" type="sibTrans" cxnId="{4518C79B-CDEB-4E56-ACFC-53B086684FA7}">
      <dgm:prSet/>
      <dgm:spPr/>
      <dgm:t>
        <a:bodyPr/>
        <a:lstStyle/>
        <a:p>
          <a:endParaRPr lang="en-GB"/>
        </a:p>
      </dgm:t>
    </dgm:pt>
    <dgm:pt modelId="{99D7FA70-9081-4BE2-B518-F17870E77333}">
      <dgm:prSet/>
      <dgm:spPr/>
      <dgm:t>
        <a:bodyPr/>
        <a:lstStyle/>
        <a:p>
          <a:r>
            <a:rPr lang="en-US" dirty="0"/>
            <a:t>Housing demand forecast Scenarios for the WEROC Subregion</a:t>
          </a:r>
        </a:p>
      </dgm:t>
    </dgm:pt>
    <dgm:pt modelId="{840153C9-B294-4F56-9267-1E2251D0CC82}" type="parTrans" cxnId="{51EE9BEF-CE85-4486-A0ED-65CAEF3DF39E}">
      <dgm:prSet/>
      <dgm:spPr/>
      <dgm:t>
        <a:bodyPr/>
        <a:lstStyle/>
        <a:p>
          <a:endParaRPr lang="en-GB"/>
        </a:p>
      </dgm:t>
    </dgm:pt>
    <dgm:pt modelId="{DF7F2209-3928-45D9-B7B6-CFB7D2FD6429}" type="sibTrans" cxnId="{51EE9BEF-CE85-4486-A0ED-65CAEF3DF39E}">
      <dgm:prSet/>
      <dgm:spPr/>
      <dgm:t>
        <a:bodyPr/>
        <a:lstStyle/>
        <a:p>
          <a:endParaRPr lang="en-GB"/>
        </a:p>
      </dgm:t>
    </dgm:pt>
    <dgm:pt modelId="{DE8ABC20-B4C4-48A7-8852-3902AB17E068}">
      <dgm:prSet/>
      <dgm:spPr/>
      <dgm:t>
        <a:bodyPr/>
        <a:lstStyle/>
        <a:p>
          <a:r>
            <a:rPr lang="en-GB" dirty="0"/>
            <a:t>Meeting with CEO’s (working group) </a:t>
          </a:r>
          <a:endParaRPr lang="en-AU" dirty="0"/>
        </a:p>
      </dgm:t>
    </dgm:pt>
    <dgm:pt modelId="{53D07561-FCA0-4E39-8A88-78524D3FF153}" type="parTrans" cxnId="{3243E650-7141-4707-A5B5-D054EF8BEC92}">
      <dgm:prSet/>
      <dgm:spPr/>
      <dgm:t>
        <a:bodyPr/>
        <a:lstStyle/>
        <a:p>
          <a:endParaRPr lang="en-AU"/>
        </a:p>
      </dgm:t>
    </dgm:pt>
    <dgm:pt modelId="{027FBEE0-FFF0-46D2-843D-EBEBA083D356}" type="sibTrans" cxnId="{3243E650-7141-4707-A5B5-D054EF8BEC92}">
      <dgm:prSet/>
      <dgm:spPr/>
      <dgm:t>
        <a:bodyPr/>
        <a:lstStyle/>
        <a:p>
          <a:endParaRPr lang="en-AU"/>
        </a:p>
      </dgm:t>
    </dgm:pt>
    <dgm:pt modelId="{6F8400F9-EFFB-42CB-9139-188078DA3408}" type="pres">
      <dgm:prSet presAssocID="{9FF66926-E18A-471B-898C-0558675471D2}" presName="Name0" presStyleCnt="0">
        <dgm:presLayoutVars>
          <dgm:dir/>
          <dgm:animLvl val="lvl"/>
          <dgm:resizeHandles val="exact"/>
        </dgm:presLayoutVars>
      </dgm:prSet>
      <dgm:spPr/>
    </dgm:pt>
    <dgm:pt modelId="{76711EBE-832B-4D99-B9B7-1E0A4CD019D5}" type="pres">
      <dgm:prSet presAssocID="{64202B1C-A365-4745-B8AC-D4D502798B5D}" presName="composite" presStyleCnt="0"/>
      <dgm:spPr/>
    </dgm:pt>
    <dgm:pt modelId="{138A9984-461A-4195-8AB1-495C87EF9C35}" type="pres">
      <dgm:prSet presAssocID="{64202B1C-A365-4745-B8AC-D4D502798B5D}" presName="parTx" presStyleLbl="alignNode1" presStyleIdx="0" presStyleCnt="3">
        <dgm:presLayoutVars>
          <dgm:chMax val="0"/>
          <dgm:chPref val="0"/>
          <dgm:bulletEnabled val="1"/>
        </dgm:presLayoutVars>
      </dgm:prSet>
      <dgm:spPr/>
    </dgm:pt>
    <dgm:pt modelId="{38622832-3450-432C-B2D0-0CDDF1863E7F}" type="pres">
      <dgm:prSet presAssocID="{64202B1C-A365-4745-B8AC-D4D502798B5D}" presName="desTx" presStyleLbl="alignAccFollowNode1" presStyleIdx="0" presStyleCnt="3">
        <dgm:presLayoutVars>
          <dgm:bulletEnabled val="1"/>
        </dgm:presLayoutVars>
      </dgm:prSet>
      <dgm:spPr/>
    </dgm:pt>
    <dgm:pt modelId="{7A789B82-968F-4A85-9F08-F4914A77D21C}" type="pres">
      <dgm:prSet presAssocID="{99DAF949-E17E-4C32-BBF5-CC876BAEEB92}" presName="space" presStyleCnt="0"/>
      <dgm:spPr/>
    </dgm:pt>
    <dgm:pt modelId="{DB5E67D3-4D07-43D6-9709-CDEB14B48E03}" type="pres">
      <dgm:prSet presAssocID="{C1758A30-C842-4DB4-B01D-3FD5B71DC2C1}" presName="composite" presStyleCnt="0"/>
      <dgm:spPr/>
    </dgm:pt>
    <dgm:pt modelId="{8DA969FF-B775-40D9-9BC0-3CFB16FC4EE0}" type="pres">
      <dgm:prSet presAssocID="{C1758A30-C842-4DB4-B01D-3FD5B71DC2C1}" presName="parTx" presStyleLbl="alignNode1" presStyleIdx="1" presStyleCnt="3">
        <dgm:presLayoutVars>
          <dgm:chMax val="0"/>
          <dgm:chPref val="0"/>
          <dgm:bulletEnabled val="1"/>
        </dgm:presLayoutVars>
      </dgm:prSet>
      <dgm:spPr/>
    </dgm:pt>
    <dgm:pt modelId="{99ADDA84-7FF0-481B-90F9-F15B5FA4B614}" type="pres">
      <dgm:prSet presAssocID="{C1758A30-C842-4DB4-B01D-3FD5B71DC2C1}" presName="desTx" presStyleLbl="alignAccFollowNode1" presStyleIdx="1" presStyleCnt="3">
        <dgm:presLayoutVars>
          <dgm:bulletEnabled val="1"/>
        </dgm:presLayoutVars>
      </dgm:prSet>
      <dgm:spPr/>
    </dgm:pt>
    <dgm:pt modelId="{0C1AE5E3-A65B-45AF-AEC9-DCF32C1C14A3}" type="pres">
      <dgm:prSet presAssocID="{A011AEFF-DA58-4C36-92CE-E8A7C5874712}" presName="space" presStyleCnt="0"/>
      <dgm:spPr/>
    </dgm:pt>
    <dgm:pt modelId="{AC285BD0-C102-4EF2-9F52-39A14509C1AB}" type="pres">
      <dgm:prSet presAssocID="{6982FCE7-0527-49BD-A307-A260AE0629A9}" presName="composite" presStyleCnt="0"/>
      <dgm:spPr/>
    </dgm:pt>
    <dgm:pt modelId="{EB7C3B5D-DDB3-4250-80DE-0475DC56DEED}" type="pres">
      <dgm:prSet presAssocID="{6982FCE7-0527-49BD-A307-A260AE0629A9}" presName="parTx" presStyleLbl="alignNode1" presStyleIdx="2" presStyleCnt="3">
        <dgm:presLayoutVars>
          <dgm:chMax val="0"/>
          <dgm:chPref val="0"/>
          <dgm:bulletEnabled val="1"/>
        </dgm:presLayoutVars>
      </dgm:prSet>
      <dgm:spPr/>
    </dgm:pt>
    <dgm:pt modelId="{3E6B9947-0A54-4836-A81A-F42267CC3D38}" type="pres">
      <dgm:prSet presAssocID="{6982FCE7-0527-49BD-A307-A260AE0629A9}" presName="desTx" presStyleLbl="alignAccFollowNode1" presStyleIdx="2" presStyleCnt="3">
        <dgm:presLayoutVars>
          <dgm:bulletEnabled val="1"/>
        </dgm:presLayoutVars>
      </dgm:prSet>
      <dgm:spPr/>
    </dgm:pt>
  </dgm:ptLst>
  <dgm:cxnLst>
    <dgm:cxn modelId="{D797C50C-6670-4F37-871F-475461289561}" type="presOf" srcId="{6982FCE7-0527-49BD-A307-A260AE0629A9}" destId="{EB7C3B5D-DDB3-4250-80DE-0475DC56DEED}" srcOrd="0" destOrd="0" presId="urn:microsoft.com/office/officeart/2005/8/layout/hList1"/>
    <dgm:cxn modelId="{151A660D-087B-4C78-A935-37101EC9E550}" type="presOf" srcId="{EAA2B4DA-0047-4611-9005-A4C6A9062512}" destId="{99ADDA84-7FF0-481B-90F9-F15B5FA4B614}" srcOrd="0" destOrd="0" presId="urn:microsoft.com/office/officeart/2005/8/layout/hList1"/>
    <dgm:cxn modelId="{17726E14-5598-4A52-850D-152BBDB6BFAE}" type="presOf" srcId="{1795A1C0-5743-495D-B4A0-09BDA3DCF739}" destId="{3E6B9947-0A54-4836-A81A-F42267CC3D38}" srcOrd="0" destOrd="0" presId="urn:microsoft.com/office/officeart/2005/8/layout/hList1"/>
    <dgm:cxn modelId="{20B28414-5C47-49C2-AB16-4A35187565EF}" type="presOf" srcId="{DE8ABC20-B4C4-48A7-8852-3902AB17E068}" destId="{38622832-3450-432C-B2D0-0CDDF1863E7F}" srcOrd="0" destOrd="3" presId="urn:microsoft.com/office/officeart/2005/8/layout/hList1"/>
    <dgm:cxn modelId="{62159229-3E9E-438F-9D73-664949CA0CE2}" type="presOf" srcId="{733433E1-DA20-40BF-BC6E-00A52DD09CB1}" destId="{38622832-3450-432C-B2D0-0CDDF1863E7F}" srcOrd="0" destOrd="0" presId="urn:microsoft.com/office/officeart/2005/8/layout/hList1"/>
    <dgm:cxn modelId="{58C90A2A-1DC3-404A-8DC9-A9A503459938}" type="presOf" srcId="{83C634B1-8883-4B58-9497-215DE58E929B}" destId="{3E6B9947-0A54-4836-A81A-F42267CC3D38}" srcOrd="0" destOrd="2" presId="urn:microsoft.com/office/officeart/2005/8/layout/hList1"/>
    <dgm:cxn modelId="{8BA9862E-E9E9-4321-82D7-61D498801648}" srcId="{C1758A30-C842-4DB4-B01D-3FD5B71DC2C1}" destId="{8046AA51-D6EB-4B8A-8956-AFCA9404B445}" srcOrd="2" destOrd="0" parTransId="{2788E9B3-A8FB-4676-82F3-3C0F69B5864E}" sibTransId="{D768FE43-D2FE-45F4-8EA8-ADDBA0E6252B}"/>
    <dgm:cxn modelId="{6F43D030-DC23-4557-B15B-4B4C5B0F442F}" srcId="{6982FCE7-0527-49BD-A307-A260AE0629A9}" destId="{1795A1C0-5743-495D-B4A0-09BDA3DCF739}" srcOrd="0" destOrd="0" parTransId="{CB8D846D-18B4-42E7-B20F-AEC2780BB35F}" sibTransId="{F4B8483E-FB86-44E9-A82A-750AB870AD27}"/>
    <dgm:cxn modelId="{34100332-8659-4677-B978-E80D4388704E}" type="presOf" srcId="{64202B1C-A365-4745-B8AC-D4D502798B5D}" destId="{138A9984-461A-4195-8AB1-495C87EF9C35}" srcOrd="0" destOrd="0" presId="urn:microsoft.com/office/officeart/2005/8/layout/hList1"/>
    <dgm:cxn modelId="{37CE5A32-941E-456F-B47C-FBBE504C7449}" srcId="{64202B1C-A365-4745-B8AC-D4D502798B5D}" destId="{D911BA5C-6947-4B80-8B0A-E70DF76E1748}" srcOrd="2" destOrd="0" parTransId="{9AA38E4F-4420-43F6-86EB-AB1E9BCFF0FE}" sibTransId="{D94BBBE3-890D-41BF-8548-5545219A95EC}"/>
    <dgm:cxn modelId="{3533A234-AF08-4F9E-B25D-46829FE1F3E5}" srcId="{6982FCE7-0527-49BD-A307-A260AE0629A9}" destId="{83C634B1-8883-4B58-9497-215DE58E929B}" srcOrd="2" destOrd="0" parTransId="{B7017231-A97E-4484-A4CB-D3E9170B1DB3}" sibTransId="{7765F2A8-AA50-4AF0-917F-6D125D875881}"/>
    <dgm:cxn modelId="{DCD94A3A-11F5-4839-B3F0-586D6179DDFA}" srcId="{9FF66926-E18A-471B-898C-0558675471D2}" destId="{64202B1C-A365-4745-B8AC-D4D502798B5D}" srcOrd="0" destOrd="0" parTransId="{7A9F0EAA-B1E6-4064-9651-356CE8A503E3}" sibTransId="{99DAF949-E17E-4C32-BBF5-CC876BAEEB92}"/>
    <dgm:cxn modelId="{03E7AD3A-97CA-4066-8B60-B4C6DBA3AC7E}" type="presOf" srcId="{8046AA51-D6EB-4B8A-8956-AFCA9404B445}" destId="{99ADDA84-7FF0-481B-90F9-F15B5FA4B614}" srcOrd="0" destOrd="2" presId="urn:microsoft.com/office/officeart/2005/8/layout/hList1"/>
    <dgm:cxn modelId="{C5EE153D-88E3-474F-AC0D-6BEF241C1C09}" type="presOf" srcId="{9FF66926-E18A-471B-898C-0558675471D2}" destId="{6F8400F9-EFFB-42CB-9139-188078DA3408}" srcOrd="0" destOrd="0" presId="urn:microsoft.com/office/officeart/2005/8/layout/hList1"/>
    <dgm:cxn modelId="{9CF9393F-5828-42BF-8A2E-52EEBA8D43FE}" srcId="{C1758A30-C842-4DB4-B01D-3FD5B71DC2C1}" destId="{839F193A-CA6A-4B45-B75E-4868C215FAAD}" srcOrd="1" destOrd="0" parTransId="{ACA05E07-B32A-4CF5-96AF-3E9C30719A9C}" sibTransId="{7DC1790E-0016-450D-8FD4-C895194284A7}"/>
    <dgm:cxn modelId="{2718F23F-D896-43B2-B848-9FD680502E44}" srcId="{64202B1C-A365-4745-B8AC-D4D502798B5D}" destId="{303490C2-B73E-43A6-B25C-45196F11957C}" srcOrd="1" destOrd="0" parTransId="{4B75CA3F-4848-4BC4-A0C9-7391FD90E087}" sibTransId="{33B5DA37-680F-4C61-A30E-52F796B5ADEF}"/>
    <dgm:cxn modelId="{5584DA40-78A2-42BC-B83A-A6A6EA5D7AB9}" srcId="{64202B1C-A365-4745-B8AC-D4D502798B5D}" destId="{733433E1-DA20-40BF-BC6E-00A52DD09CB1}" srcOrd="0" destOrd="0" parTransId="{416AA7F5-CB6E-47E8-AFC6-67FE32B18BF1}" sibTransId="{C63CA7A7-CFF7-4359-B251-DB9A6BF52D4F}"/>
    <dgm:cxn modelId="{03353668-7ED9-4439-8C6F-5A9B13F154FE}" type="presOf" srcId="{839F193A-CA6A-4B45-B75E-4868C215FAAD}" destId="{99ADDA84-7FF0-481B-90F9-F15B5FA4B614}" srcOrd="0" destOrd="1" presId="urn:microsoft.com/office/officeart/2005/8/layout/hList1"/>
    <dgm:cxn modelId="{3176D869-3A47-4FE3-85EA-EECBB69945B8}" type="presOf" srcId="{82D6A2D5-EAD7-456A-BE39-744F8E51C364}" destId="{3E6B9947-0A54-4836-A81A-F42267CC3D38}" srcOrd="0" destOrd="3" presId="urn:microsoft.com/office/officeart/2005/8/layout/hList1"/>
    <dgm:cxn modelId="{6535824D-C9DB-4FF9-9617-3C1D4CCA182F}" srcId="{C1758A30-C842-4DB4-B01D-3FD5B71DC2C1}" destId="{EAA2B4DA-0047-4611-9005-A4C6A9062512}" srcOrd="0" destOrd="0" parTransId="{EE9D82B9-FBD0-44A8-B627-8D74980A1BD2}" sibTransId="{C51DD2EB-A938-4744-90BD-400985D045AA}"/>
    <dgm:cxn modelId="{3243E650-7141-4707-A5B5-D054EF8BEC92}" srcId="{64202B1C-A365-4745-B8AC-D4D502798B5D}" destId="{DE8ABC20-B4C4-48A7-8852-3902AB17E068}" srcOrd="3" destOrd="0" parTransId="{53D07561-FCA0-4E39-8A88-78524D3FF153}" sibTransId="{027FBEE0-FFF0-46D2-843D-EBEBA083D356}"/>
    <dgm:cxn modelId="{053A6398-656D-4041-BC33-EF7A645535A6}" type="presOf" srcId="{303490C2-B73E-43A6-B25C-45196F11957C}" destId="{38622832-3450-432C-B2D0-0CDDF1863E7F}" srcOrd="0" destOrd="1" presId="urn:microsoft.com/office/officeart/2005/8/layout/hList1"/>
    <dgm:cxn modelId="{1F8DA29B-EC50-4017-B234-6997F6EA5F95}" type="presOf" srcId="{AAB42644-775A-4B2A-B192-6ECC596452BB}" destId="{3E6B9947-0A54-4836-A81A-F42267CC3D38}" srcOrd="0" destOrd="1" presId="urn:microsoft.com/office/officeart/2005/8/layout/hList1"/>
    <dgm:cxn modelId="{4518C79B-CDEB-4E56-ACFC-53B086684FA7}" srcId="{6982FCE7-0527-49BD-A307-A260AE0629A9}" destId="{82D6A2D5-EAD7-456A-BE39-744F8E51C364}" srcOrd="3" destOrd="0" parTransId="{2C8F21FB-1D09-437E-9158-114555ECABBE}" sibTransId="{E37E274D-FBD5-4B03-8B7A-452227312765}"/>
    <dgm:cxn modelId="{16CC279D-6C53-4CA4-A302-B4B1BBD575E1}" srcId="{9FF66926-E18A-471B-898C-0558675471D2}" destId="{C1758A30-C842-4DB4-B01D-3FD5B71DC2C1}" srcOrd="1" destOrd="0" parTransId="{5ED2BA3C-81CC-4DAF-871C-9FBB6D08EE68}" sibTransId="{A011AEFF-DA58-4C36-92CE-E8A7C5874712}"/>
    <dgm:cxn modelId="{B4589F9F-B0AF-4D92-8F63-F502D2DD2C85}" srcId="{9FF66926-E18A-471B-898C-0558675471D2}" destId="{6982FCE7-0527-49BD-A307-A260AE0629A9}" srcOrd="2" destOrd="0" parTransId="{5A61FEB9-1D6E-4695-9CB2-E0A3B183EA79}" sibTransId="{A40605D1-120E-4015-BC8D-CC50C761FA93}"/>
    <dgm:cxn modelId="{1D944DBA-540E-436E-A933-D0DEEF0B980D}" srcId="{C1758A30-C842-4DB4-B01D-3FD5B71DC2C1}" destId="{EA724DBD-5992-4B62-8F3C-4DFB34E725F3}" srcOrd="3" destOrd="0" parTransId="{7C881A0E-8DF6-4010-AC5F-FD4E1B9657AB}" sibTransId="{3C426AA6-9C30-49B6-829C-5512A71C4EEB}"/>
    <dgm:cxn modelId="{7C918DC5-A23C-4B7C-9439-BF4430D33C6C}" srcId="{6982FCE7-0527-49BD-A307-A260AE0629A9}" destId="{AAB42644-775A-4B2A-B192-6ECC596452BB}" srcOrd="1" destOrd="0" parTransId="{F8BD8673-2755-41E2-A8F1-714597B79037}" sibTransId="{6F5B9275-7D3C-4232-A8C1-57F7A40D9F12}"/>
    <dgm:cxn modelId="{AD6857CA-27E6-4787-9ECD-38FFCD4E1F74}" type="presOf" srcId="{99D7FA70-9081-4BE2-B518-F17870E77333}" destId="{3E6B9947-0A54-4836-A81A-F42267CC3D38}" srcOrd="0" destOrd="4" presId="urn:microsoft.com/office/officeart/2005/8/layout/hList1"/>
    <dgm:cxn modelId="{DC8BA3CA-5377-4191-851B-F513BB588943}" type="presOf" srcId="{EA724DBD-5992-4B62-8F3C-4DFB34E725F3}" destId="{99ADDA84-7FF0-481B-90F9-F15B5FA4B614}" srcOrd="0" destOrd="3" presId="urn:microsoft.com/office/officeart/2005/8/layout/hList1"/>
    <dgm:cxn modelId="{7D2062CD-AD59-4AED-8F27-171F4E282DB5}" srcId="{C1758A30-C842-4DB4-B01D-3FD5B71DC2C1}" destId="{17A3DC95-2AC2-45FD-9FCE-B319EB62BDDD}" srcOrd="4" destOrd="0" parTransId="{EB714ECF-2222-4CE2-86B2-301ADEBE0407}" sibTransId="{86029BE3-C7DF-4206-AD15-397EE7441B7B}"/>
    <dgm:cxn modelId="{552C09D9-809A-439D-B3BD-A0FB67EFF6DF}" type="presOf" srcId="{C1758A30-C842-4DB4-B01D-3FD5B71DC2C1}" destId="{8DA969FF-B775-40D9-9BC0-3CFB16FC4EE0}" srcOrd="0" destOrd="0" presId="urn:microsoft.com/office/officeart/2005/8/layout/hList1"/>
    <dgm:cxn modelId="{8B7F50E4-5458-41E6-B0E8-2E544741233D}" type="presOf" srcId="{17A3DC95-2AC2-45FD-9FCE-B319EB62BDDD}" destId="{99ADDA84-7FF0-481B-90F9-F15B5FA4B614}" srcOrd="0" destOrd="4" presId="urn:microsoft.com/office/officeart/2005/8/layout/hList1"/>
    <dgm:cxn modelId="{51EE9BEF-CE85-4486-A0ED-65CAEF3DF39E}" srcId="{6982FCE7-0527-49BD-A307-A260AE0629A9}" destId="{99D7FA70-9081-4BE2-B518-F17870E77333}" srcOrd="4" destOrd="0" parTransId="{840153C9-B294-4F56-9267-1E2251D0CC82}" sibTransId="{DF7F2209-3928-45D9-B7B6-CFB7D2FD6429}"/>
    <dgm:cxn modelId="{7B6215FF-0132-4EC8-8924-E8F896DD1FFC}" type="presOf" srcId="{D911BA5C-6947-4B80-8B0A-E70DF76E1748}" destId="{38622832-3450-432C-B2D0-0CDDF1863E7F}" srcOrd="0" destOrd="2" presId="urn:microsoft.com/office/officeart/2005/8/layout/hList1"/>
    <dgm:cxn modelId="{42326AD8-1312-422C-AA0F-8BF904352A31}" type="presParOf" srcId="{6F8400F9-EFFB-42CB-9139-188078DA3408}" destId="{76711EBE-832B-4D99-B9B7-1E0A4CD019D5}" srcOrd="0" destOrd="0" presId="urn:microsoft.com/office/officeart/2005/8/layout/hList1"/>
    <dgm:cxn modelId="{DEA795AB-D199-4629-AACD-55C625416AA0}" type="presParOf" srcId="{76711EBE-832B-4D99-B9B7-1E0A4CD019D5}" destId="{138A9984-461A-4195-8AB1-495C87EF9C35}" srcOrd="0" destOrd="0" presId="urn:microsoft.com/office/officeart/2005/8/layout/hList1"/>
    <dgm:cxn modelId="{90654B3C-3BFC-41AF-87B2-56E0AA386BEF}" type="presParOf" srcId="{76711EBE-832B-4D99-B9B7-1E0A4CD019D5}" destId="{38622832-3450-432C-B2D0-0CDDF1863E7F}" srcOrd="1" destOrd="0" presId="urn:microsoft.com/office/officeart/2005/8/layout/hList1"/>
    <dgm:cxn modelId="{1BB99C80-F205-4B81-908D-14792480EE23}" type="presParOf" srcId="{6F8400F9-EFFB-42CB-9139-188078DA3408}" destId="{7A789B82-968F-4A85-9F08-F4914A77D21C}" srcOrd="1" destOrd="0" presId="urn:microsoft.com/office/officeart/2005/8/layout/hList1"/>
    <dgm:cxn modelId="{5A9DEE45-357E-425D-A0D9-E936B77B4B4C}" type="presParOf" srcId="{6F8400F9-EFFB-42CB-9139-188078DA3408}" destId="{DB5E67D3-4D07-43D6-9709-CDEB14B48E03}" srcOrd="2" destOrd="0" presId="urn:microsoft.com/office/officeart/2005/8/layout/hList1"/>
    <dgm:cxn modelId="{73CE095B-F39D-4AD7-8C99-2F1EF6A1BF4A}" type="presParOf" srcId="{DB5E67D3-4D07-43D6-9709-CDEB14B48E03}" destId="{8DA969FF-B775-40D9-9BC0-3CFB16FC4EE0}" srcOrd="0" destOrd="0" presId="urn:microsoft.com/office/officeart/2005/8/layout/hList1"/>
    <dgm:cxn modelId="{ECD1F699-CA69-421F-A6F5-C87AD706C2A0}" type="presParOf" srcId="{DB5E67D3-4D07-43D6-9709-CDEB14B48E03}" destId="{99ADDA84-7FF0-481B-90F9-F15B5FA4B614}" srcOrd="1" destOrd="0" presId="urn:microsoft.com/office/officeart/2005/8/layout/hList1"/>
    <dgm:cxn modelId="{0C39822C-034A-49C5-8013-B8B628410D2C}" type="presParOf" srcId="{6F8400F9-EFFB-42CB-9139-188078DA3408}" destId="{0C1AE5E3-A65B-45AF-AEC9-DCF32C1C14A3}" srcOrd="3" destOrd="0" presId="urn:microsoft.com/office/officeart/2005/8/layout/hList1"/>
    <dgm:cxn modelId="{BE767AB1-C485-4754-9B64-788BBD85B5E3}" type="presParOf" srcId="{6F8400F9-EFFB-42CB-9139-188078DA3408}" destId="{AC285BD0-C102-4EF2-9F52-39A14509C1AB}" srcOrd="4" destOrd="0" presId="urn:microsoft.com/office/officeart/2005/8/layout/hList1"/>
    <dgm:cxn modelId="{7E2E2C2D-5B04-401D-A346-134E54C0DB85}" type="presParOf" srcId="{AC285BD0-C102-4EF2-9F52-39A14509C1AB}" destId="{EB7C3B5D-DDB3-4250-80DE-0475DC56DEED}" srcOrd="0" destOrd="0" presId="urn:microsoft.com/office/officeart/2005/8/layout/hList1"/>
    <dgm:cxn modelId="{25375FBA-9F4D-499B-9383-E96B60E46178}" type="presParOf" srcId="{AC285BD0-C102-4EF2-9F52-39A14509C1AB}" destId="{3E6B9947-0A54-4836-A81A-F42267CC3D3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A9984-461A-4195-8AB1-495C87EF9C35}">
      <dsp:nvSpPr>
        <dsp:cNvPr id="0" name=""/>
        <dsp:cNvSpPr/>
      </dsp:nvSpPr>
      <dsp:spPr>
        <a:xfrm>
          <a:off x="2052" y="110467"/>
          <a:ext cx="2000874" cy="67474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GB" sz="1100" kern="1200"/>
            <a:t>Phase 1</a:t>
          </a:r>
        </a:p>
        <a:p>
          <a:pPr marL="0" lvl="0" indent="0" algn="ctr" defTabSz="488950">
            <a:lnSpc>
              <a:spcPct val="90000"/>
            </a:lnSpc>
            <a:spcBef>
              <a:spcPct val="0"/>
            </a:spcBef>
            <a:spcAft>
              <a:spcPct val="35000"/>
            </a:spcAft>
            <a:buNone/>
          </a:pPr>
          <a:r>
            <a:rPr lang="en-GB" sz="1100" kern="1200"/>
            <a:t>Inception</a:t>
          </a:r>
        </a:p>
      </dsp:txBody>
      <dsp:txXfrm>
        <a:off x="2052" y="110467"/>
        <a:ext cx="2000874" cy="674740"/>
      </dsp:txXfrm>
    </dsp:sp>
    <dsp:sp modelId="{38622832-3450-432C-B2D0-0CDDF1863E7F}">
      <dsp:nvSpPr>
        <dsp:cNvPr id="0" name=""/>
        <dsp:cNvSpPr/>
      </dsp:nvSpPr>
      <dsp:spPr>
        <a:xfrm>
          <a:off x="2052" y="785207"/>
          <a:ext cx="2000874" cy="2496749"/>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AU" sz="1100" kern="1200"/>
            <a:t>Project Plan</a:t>
          </a:r>
          <a:endParaRPr lang="en-GB" sz="1100" kern="1200"/>
        </a:p>
        <a:p>
          <a:pPr marL="57150" lvl="1" indent="-57150" algn="l" defTabSz="488950">
            <a:lnSpc>
              <a:spcPct val="90000"/>
            </a:lnSpc>
            <a:spcBef>
              <a:spcPct val="0"/>
            </a:spcBef>
            <a:spcAft>
              <a:spcPct val="15000"/>
            </a:spcAft>
            <a:buChar char="•"/>
          </a:pPr>
          <a:r>
            <a:rPr lang="en-AU" sz="1100" kern="1200"/>
            <a:t>Literature Review</a:t>
          </a:r>
        </a:p>
        <a:p>
          <a:pPr marL="57150" lvl="1" indent="-57150" algn="l" defTabSz="488950">
            <a:lnSpc>
              <a:spcPct val="90000"/>
            </a:lnSpc>
            <a:spcBef>
              <a:spcPct val="0"/>
            </a:spcBef>
            <a:spcAft>
              <a:spcPct val="15000"/>
            </a:spcAft>
            <a:buChar char="•"/>
          </a:pPr>
          <a:r>
            <a:rPr lang="en-AU" sz="1100" kern="1200" dirty="0"/>
            <a:t>Stakeholder Engagement Strategy</a:t>
          </a:r>
        </a:p>
        <a:p>
          <a:pPr marL="57150" lvl="1" indent="-57150" algn="l" defTabSz="488950">
            <a:lnSpc>
              <a:spcPct val="90000"/>
            </a:lnSpc>
            <a:spcBef>
              <a:spcPct val="0"/>
            </a:spcBef>
            <a:spcAft>
              <a:spcPct val="15000"/>
            </a:spcAft>
            <a:buChar char="•"/>
          </a:pPr>
          <a:r>
            <a:rPr lang="en-GB" sz="1100" kern="1200" dirty="0"/>
            <a:t>Meeting with CEO’s (working group) </a:t>
          </a:r>
          <a:endParaRPr lang="en-AU" sz="1100" kern="1200" dirty="0"/>
        </a:p>
      </dsp:txBody>
      <dsp:txXfrm>
        <a:off x="2052" y="785207"/>
        <a:ext cx="2000874" cy="2496749"/>
      </dsp:txXfrm>
    </dsp:sp>
    <dsp:sp modelId="{8DA969FF-B775-40D9-9BC0-3CFB16FC4EE0}">
      <dsp:nvSpPr>
        <dsp:cNvPr id="0" name=""/>
        <dsp:cNvSpPr/>
      </dsp:nvSpPr>
      <dsp:spPr>
        <a:xfrm>
          <a:off x="2283048" y="110467"/>
          <a:ext cx="2000874" cy="674740"/>
        </a:xfrm>
        <a:prstGeom prst="rect">
          <a:avLst/>
        </a:prstGeom>
        <a:solidFill>
          <a:schemeClr val="accent3">
            <a:hueOff val="-913074"/>
            <a:satOff val="-16105"/>
            <a:lumOff val="-5883"/>
            <a:alphaOff val="0"/>
          </a:schemeClr>
        </a:solidFill>
        <a:ln w="19050" cap="flat" cmpd="sng" algn="ctr">
          <a:solidFill>
            <a:schemeClr val="accent3">
              <a:hueOff val="-913074"/>
              <a:satOff val="-16105"/>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GB" sz="1100" kern="1200"/>
            <a:t>Phase 2</a:t>
          </a:r>
        </a:p>
        <a:p>
          <a:pPr marL="0" lvl="0" indent="0" algn="ctr" defTabSz="488950">
            <a:lnSpc>
              <a:spcPct val="90000"/>
            </a:lnSpc>
            <a:spcBef>
              <a:spcPct val="0"/>
            </a:spcBef>
            <a:spcAft>
              <a:spcPct val="35000"/>
            </a:spcAft>
            <a:buNone/>
          </a:pPr>
          <a:r>
            <a:rPr lang="en-GB" sz="1100" kern="1200"/>
            <a:t>Housing Demand </a:t>
          </a:r>
        </a:p>
      </dsp:txBody>
      <dsp:txXfrm>
        <a:off x="2283048" y="110467"/>
        <a:ext cx="2000874" cy="674740"/>
      </dsp:txXfrm>
    </dsp:sp>
    <dsp:sp modelId="{99ADDA84-7FF0-481B-90F9-F15B5FA4B614}">
      <dsp:nvSpPr>
        <dsp:cNvPr id="0" name=""/>
        <dsp:cNvSpPr/>
      </dsp:nvSpPr>
      <dsp:spPr>
        <a:xfrm>
          <a:off x="2283048" y="785207"/>
          <a:ext cx="2000874" cy="2496749"/>
        </a:xfrm>
        <a:prstGeom prst="rect">
          <a:avLst/>
        </a:prstGeom>
        <a:solidFill>
          <a:schemeClr val="accent3">
            <a:tint val="40000"/>
            <a:alpha val="90000"/>
            <a:hueOff val="-974627"/>
            <a:satOff val="-25574"/>
            <a:lumOff val="-1804"/>
            <a:alphaOff val="0"/>
          </a:schemeClr>
        </a:solidFill>
        <a:ln w="19050" cap="flat" cmpd="sng" algn="ctr">
          <a:solidFill>
            <a:schemeClr val="accent3">
              <a:tint val="40000"/>
              <a:alpha val="90000"/>
              <a:hueOff val="-974627"/>
              <a:satOff val="-25574"/>
              <a:lumOff val="-1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a:t>Business Community Survey</a:t>
          </a:r>
        </a:p>
        <a:p>
          <a:pPr marL="57150" lvl="1" indent="-57150" algn="l" defTabSz="488950">
            <a:lnSpc>
              <a:spcPct val="90000"/>
            </a:lnSpc>
            <a:spcBef>
              <a:spcPct val="0"/>
            </a:spcBef>
            <a:spcAft>
              <a:spcPct val="15000"/>
            </a:spcAft>
            <a:buChar char="•"/>
          </a:pPr>
          <a:r>
            <a:rPr lang="en-GB" sz="1100" kern="1200"/>
            <a:t>Local Government Survey </a:t>
          </a:r>
        </a:p>
        <a:p>
          <a:pPr marL="57150" lvl="1" indent="-57150" algn="l" defTabSz="488950">
            <a:lnSpc>
              <a:spcPct val="90000"/>
            </a:lnSpc>
            <a:spcBef>
              <a:spcPct val="0"/>
            </a:spcBef>
            <a:spcAft>
              <a:spcPct val="15000"/>
            </a:spcAft>
            <a:buChar char="•"/>
          </a:pPr>
          <a:r>
            <a:rPr lang="en-GB" sz="1100" kern="1200" dirty="0"/>
            <a:t>Questionnaire and Survey to State Government Stakeholders (WACHS/GROH)</a:t>
          </a:r>
        </a:p>
        <a:p>
          <a:pPr marL="57150" lvl="1" indent="-57150" algn="l" defTabSz="488950">
            <a:lnSpc>
              <a:spcPct val="90000"/>
            </a:lnSpc>
            <a:spcBef>
              <a:spcPct val="0"/>
            </a:spcBef>
            <a:spcAft>
              <a:spcPct val="15000"/>
            </a:spcAft>
            <a:buChar char="•"/>
          </a:pPr>
          <a:r>
            <a:rPr lang="en-GB" sz="1100" kern="1200"/>
            <a:t>Compilation of ABS Data Sets </a:t>
          </a:r>
        </a:p>
        <a:p>
          <a:pPr marL="57150" lvl="1" indent="-57150" algn="l" defTabSz="488950">
            <a:lnSpc>
              <a:spcPct val="90000"/>
            </a:lnSpc>
            <a:spcBef>
              <a:spcPct val="0"/>
            </a:spcBef>
            <a:spcAft>
              <a:spcPct val="15000"/>
            </a:spcAft>
            <a:buChar char="•"/>
          </a:pPr>
          <a:r>
            <a:rPr lang="en-GB" sz="1100" kern="1200" dirty="0"/>
            <a:t>Summary and Profiling of Population, demographic and socioeconomic data for each LGA</a:t>
          </a:r>
        </a:p>
      </dsp:txBody>
      <dsp:txXfrm>
        <a:off x="2283048" y="785207"/>
        <a:ext cx="2000874" cy="2496749"/>
      </dsp:txXfrm>
    </dsp:sp>
    <dsp:sp modelId="{EB7C3B5D-DDB3-4250-80DE-0475DC56DEED}">
      <dsp:nvSpPr>
        <dsp:cNvPr id="0" name=""/>
        <dsp:cNvSpPr/>
      </dsp:nvSpPr>
      <dsp:spPr>
        <a:xfrm>
          <a:off x="4564045" y="110467"/>
          <a:ext cx="2000874" cy="674740"/>
        </a:xfrm>
        <a:prstGeom prst="rect">
          <a:avLst/>
        </a:prstGeom>
        <a:solidFill>
          <a:schemeClr val="accent3">
            <a:hueOff val="-1826148"/>
            <a:satOff val="-32211"/>
            <a:lumOff val="-11765"/>
            <a:alphaOff val="0"/>
          </a:schemeClr>
        </a:solidFill>
        <a:ln w="19050" cap="flat" cmpd="sng" algn="ctr">
          <a:solidFill>
            <a:schemeClr val="accent3">
              <a:hueOff val="-1826148"/>
              <a:satOff val="-32211"/>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GB" sz="1100" kern="1200"/>
            <a:t>Phase 3</a:t>
          </a:r>
        </a:p>
        <a:p>
          <a:pPr marL="0" lvl="0" indent="0" algn="ctr" defTabSz="488950">
            <a:lnSpc>
              <a:spcPct val="90000"/>
            </a:lnSpc>
            <a:spcBef>
              <a:spcPct val="0"/>
            </a:spcBef>
            <a:spcAft>
              <a:spcPct val="35000"/>
            </a:spcAft>
            <a:buNone/>
          </a:pPr>
          <a:r>
            <a:rPr lang="en-GB" sz="1100" kern="1200"/>
            <a:t>Workforce Housing Needs Analysis</a:t>
          </a:r>
        </a:p>
      </dsp:txBody>
      <dsp:txXfrm>
        <a:off x="4564045" y="110467"/>
        <a:ext cx="2000874" cy="674740"/>
      </dsp:txXfrm>
    </dsp:sp>
    <dsp:sp modelId="{3E6B9947-0A54-4836-A81A-F42267CC3D38}">
      <dsp:nvSpPr>
        <dsp:cNvPr id="0" name=""/>
        <dsp:cNvSpPr/>
      </dsp:nvSpPr>
      <dsp:spPr>
        <a:xfrm>
          <a:off x="4564045" y="785207"/>
          <a:ext cx="2000874" cy="2496749"/>
        </a:xfrm>
        <a:prstGeom prst="rect">
          <a:avLst/>
        </a:prstGeom>
        <a:solidFill>
          <a:schemeClr val="accent3">
            <a:tint val="40000"/>
            <a:alpha val="90000"/>
            <a:hueOff val="-1949254"/>
            <a:satOff val="-51148"/>
            <a:lumOff val="-3608"/>
            <a:alphaOff val="0"/>
          </a:schemeClr>
        </a:solidFill>
        <a:ln w="19050" cap="flat" cmpd="sng" algn="ctr">
          <a:solidFill>
            <a:schemeClr val="accent3">
              <a:tint val="40000"/>
              <a:alpha val="90000"/>
              <a:hueOff val="-1949254"/>
              <a:satOff val="-51148"/>
              <a:lumOff val="-3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Housing Profile  for each LGA</a:t>
          </a:r>
          <a:endParaRPr lang="en-GB" sz="1100" kern="1200" dirty="0"/>
        </a:p>
        <a:p>
          <a:pPr marL="57150" lvl="1" indent="-57150" algn="l" defTabSz="488950">
            <a:lnSpc>
              <a:spcPct val="90000"/>
            </a:lnSpc>
            <a:spcBef>
              <a:spcPct val="0"/>
            </a:spcBef>
            <a:spcAft>
              <a:spcPct val="15000"/>
            </a:spcAft>
            <a:buChar char="•"/>
          </a:pPr>
          <a:r>
            <a:rPr lang="en-US" sz="1100" kern="1200" dirty="0"/>
            <a:t>Stakeholder Engagement Outcomes Report</a:t>
          </a:r>
        </a:p>
        <a:p>
          <a:pPr marL="57150" lvl="1" indent="-57150" algn="l" defTabSz="488950">
            <a:lnSpc>
              <a:spcPct val="90000"/>
            </a:lnSpc>
            <a:spcBef>
              <a:spcPct val="0"/>
            </a:spcBef>
            <a:spcAft>
              <a:spcPct val="15000"/>
            </a:spcAft>
            <a:buChar char="•"/>
          </a:pPr>
          <a:r>
            <a:rPr lang="en-US" sz="1100" kern="1200"/>
            <a:t>Trend analysis</a:t>
          </a:r>
        </a:p>
        <a:p>
          <a:pPr marL="57150" lvl="1" indent="-57150" algn="l" defTabSz="488950">
            <a:lnSpc>
              <a:spcPct val="90000"/>
            </a:lnSpc>
            <a:spcBef>
              <a:spcPct val="0"/>
            </a:spcBef>
            <a:spcAft>
              <a:spcPct val="15000"/>
            </a:spcAft>
            <a:buChar char="•"/>
          </a:pPr>
          <a:r>
            <a:rPr lang="en-US" sz="1100" kern="1200"/>
            <a:t>Gap Analysis</a:t>
          </a:r>
        </a:p>
        <a:p>
          <a:pPr marL="57150" lvl="1" indent="-57150" algn="l" defTabSz="488950">
            <a:lnSpc>
              <a:spcPct val="90000"/>
            </a:lnSpc>
            <a:spcBef>
              <a:spcPct val="0"/>
            </a:spcBef>
            <a:spcAft>
              <a:spcPct val="15000"/>
            </a:spcAft>
            <a:buChar char="•"/>
          </a:pPr>
          <a:r>
            <a:rPr lang="en-US" sz="1100" kern="1200" dirty="0"/>
            <a:t>Housing demand forecast Scenarios for the WEROC Subregion</a:t>
          </a:r>
        </a:p>
      </dsp:txBody>
      <dsp:txXfrm>
        <a:off x="4564045" y="785207"/>
        <a:ext cx="2000874" cy="24967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3DA3E-B236-469A-B0EE-48B38E93AA8D}" type="datetimeFigureOut">
              <a:rPr lang="en-AU" smtClean="0"/>
              <a:t>12/08/2025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025C4-21E1-47B7-8D53-FCC771BC60FF}" type="slidenum">
              <a:rPr lang="en-AU" smtClean="0"/>
              <a:t>‹#›</a:t>
            </a:fld>
            <a:endParaRPr lang="en-AU"/>
          </a:p>
        </p:txBody>
      </p:sp>
    </p:spTree>
    <p:extLst>
      <p:ext uri="{BB962C8B-B14F-4D97-AF65-F5344CB8AC3E}">
        <p14:creationId xmlns:p14="http://schemas.microsoft.com/office/powerpoint/2010/main" val="1201218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70025C4-21E1-47B7-8D53-FCC771BC60FF}" type="slidenum">
              <a:rPr lang="en-AU" smtClean="0"/>
              <a:t>1</a:t>
            </a:fld>
            <a:endParaRPr lang="en-AU"/>
          </a:p>
        </p:txBody>
      </p:sp>
    </p:spTree>
    <p:extLst>
      <p:ext uri="{BB962C8B-B14F-4D97-AF65-F5344CB8AC3E}">
        <p14:creationId xmlns:p14="http://schemas.microsoft.com/office/powerpoint/2010/main" val="356723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2D8A-5E50-E5C0-3EC6-1F095C5756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C39D9B9-36B0-87CF-8EF2-C5502557F9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758F6E-7104-D9AC-D4A7-D2DAA7D962FA}"/>
              </a:ext>
            </a:extLst>
          </p:cNvPr>
          <p:cNvSpPr>
            <a:spLocks noGrp="1"/>
          </p:cNvSpPr>
          <p:nvPr>
            <p:ph type="dt" sz="half" idx="10"/>
          </p:nvPr>
        </p:nvSpPr>
        <p:spPr/>
        <p:txBody>
          <a:bodyPr/>
          <a:lstStyle/>
          <a:p>
            <a:fld id="{3341EE12-F28E-4B03-A404-A8FCAE0F6316}" type="datetime1">
              <a:rPr lang="en-US" smtClean="0"/>
              <a:t>8/12/2025</a:t>
            </a:fld>
            <a:endParaRPr lang="en-US"/>
          </a:p>
        </p:txBody>
      </p:sp>
      <p:sp>
        <p:nvSpPr>
          <p:cNvPr id="5" name="Footer Placeholder 4">
            <a:extLst>
              <a:ext uri="{FF2B5EF4-FFF2-40B4-BE49-F238E27FC236}">
                <a16:creationId xmlns:a16="http://schemas.microsoft.com/office/drawing/2014/main" id="{F2DEFB2C-3449-0988-B906-E0B42758C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9CD58-C8C6-9953-1411-EE65E09D6D89}"/>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06105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A344B-985A-A0E3-FE6B-E7381CD4D7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FB0104-5595-5484-3198-9EBBC65AF7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3CC29E-427B-6D4F-6B5B-DA63B4AEFC9D}"/>
              </a:ext>
            </a:extLst>
          </p:cNvPr>
          <p:cNvSpPr>
            <a:spLocks noGrp="1"/>
          </p:cNvSpPr>
          <p:nvPr>
            <p:ph type="dt" sz="half" idx="10"/>
          </p:nvPr>
        </p:nvSpPr>
        <p:spPr/>
        <p:txBody>
          <a:bodyPr/>
          <a:lstStyle/>
          <a:p>
            <a:fld id="{B68B8189-0D9C-48A6-9FA3-862227B094CE}" type="datetime1">
              <a:rPr lang="en-US" smtClean="0"/>
              <a:t>8/12/2025</a:t>
            </a:fld>
            <a:endParaRPr lang="en-US"/>
          </a:p>
        </p:txBody>
      </p:sp>
      <p:sp>
        <p:nvSpPr>
          <p:cNvPr id="5" name="Footer Placeholder 4">
            <a:extLst>
              <a:ext uri="{FF2B5EF4-FFF2-40B4-BE49-F238E27FC236}">
                <a16:creationId xmlns:a16="http://schemas.microsoft.com/office/drawing/2014/main" id="{CE2A563A-3EB4-7A0B-FF1D-9AEAEB8E9E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B1645-1A9D-9CFF-3423-11A15E2BF75C}"/>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26455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900B9B-93EE-3EC8-9B48-A9B88AD071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0AF78E-1066-13A3-8898-73A5DA7291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BAAA13-5E48-43C4-7D02-AAAEE0DC735A}"/>
              </a:ext>
            </a:extLst>
          </p:cNvPr>
          <p:cNvSpPr>
            <a:spLocks noGrp="1"/>
          </p:cNvSpPr>
          <p:nvPr>
            <p:ph type="dt" sz="half" idx="10"/>
          </p:nvPr>
        </p:nvSpPr>
        <p:spPr/>
        <p:txBody>
          <a:bodyPr/>
          <a:lstStyle/>
          <a:p>
            <a:fld id="{26ADDCAE-6443-42C3-9C19-F95985500186}" type="datetime1">
              <a:rPr lang="en-US" smtClean="0"/>
              <a:t>8/12/2025</a:t>
            </a:fld>
            <a:endParaRPr lang="en-US"/>
          </a:p>
        </p:txBody>
      </p:sp>
      <p:sp>
        <p:nvSpPr>
          <p:cNvPr id="5" name="Footer Placeholder 4">
            <a:extLst>
              <a:ext uri="{FF2B5EF4-FFF2-40B4-BE49-F238E27FC236}">
                <a16:creationId xmlns:a16="http://schemas.microsoft.com/office/drawing/2014/main" id="{4D2DA291-F56D-6819-E89C-6085C417B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6F035-7E71-C9A7-A9A3-F1FC71FBFFCC}"/>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00141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B95B0-0EB8-F39A-F393-68C4407FDA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1E9D02-B0E7-5BC8-C67F-62BC77405D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B9CF6D-0586-6B69-8D37-722AC4AA6062}"/>
              </a:ext>
            </a:extLst>
          </p:cNvPr>
          <p:cNvSpPr>
            <a:spLocks noGrp="1"/>
          </p:cNvSpPr>
          <p:nvPr>
            <p:ph type="dt" sz="half" idx="10"/>
          </p:nvPr>
        </p:nvSpPr>
        <p:spPr/>
        <p:txBody>
          <a:bodyPr/>
          <a:lstStyle/>
          <a:p>
            <a:fld id="{1962799E-EB8E-4038-8063-81BB57C732D4}" type="datetime1">
              <a:rPr lang="en-US" smtClean="0"/>
              <a:t>8/12/2025</a:t>
            </a:fld>
            <a:endParaRPr lang="en-US"/>
          </a:p>
        </p:txBody>
      </p:sp>
      <p:sp>
        <p:nvSpPr>
          <p:cNvPr id="5" name="Footer Placeholder 4">
            <a:extLst>
              <a:ext uri="{FF2B5EF4-FFF2-40B4-BE49-F238E27FC236}">
                <a16:creationId xmlns:a16="http://schemas.microsoft.com/office/drawing/2014/main" id="{0F59B428-C3AC-935B-6599-7FB8D5F88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5D3D5-ADA4-805E-255E-8894F581A22C}"/>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30834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4612-14C0-600E-F1B7-99A6AC2310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ECCADA-FD13-A405-6D5C-1A55C7CCA4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DD70C8-BD92-2388-155E-86D010B7A819}"/>
              </a:ext>
            </a:extLst>
          </p:cNvPr>
          <p:cNvSpPr>
            <a:spLocks noGrp="1"/>
          </p:cNvSpPr>
          <p:nvPr>
            <p:ph type="dt" sz="half" idx="10"/>
          </p:nvPr>
        </p:nvSpPr>
        <p:spPr/>
        <p:txBody>
          <a:bodyPr/>
          <a:lstStyle/>
          <a:p>
            <a:fld id="{217A73C3-B243-44D3-809D-EF8FDFBD85D4}" type="datetime1">
              <a:rPr lang="en-US" smtClean="0"/>
              <a:t>8/12/2025</a:t>
            </a:fld>
            <a:endParaRPr lang="en-US"/>
          </a:p>
        </p:txBody>
      </p:sp>
      <p:sp>
        <p:nvSpPr>
          <p:cNvPr id="5" name="Footer Placeholder 4">
            <a:extLst>
              <a:ext uri="{FF2B5EF4-FFF2-40B4-BE49-F238E27FC236}">
                <a16:creationId xmlns:a16="http://schemas.microsoft.com/office/drawing/2014/main" id="{8E23A031-99D3-95DA-7064-3416226D8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1D509-EDD8-550D-59A0-8E13007F8596}"/>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78360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D62B-6CB9-AE7A-E68A-7BC9C852A6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00DDED-CDD9-4B02-3B3D-93210FFCC0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29DAD4-5B19-3A35-7676-803B123A8E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7D31A8-DD1B-585C-B71D-3342DFDF6DF4}"/>
              </a:ext>
            </a:extLst>
          </p:cNvPr>
          <p:cNvSpPr>
            <a:spLocks noGrp="1"/>
          </p:cNvSpPr>
          <p:nvPr>
            <p:ph type="dt" sz="half" idx="10"/>
          </p:nvPr>
        </p:nvSpPr>
        <p:spPr/>
        <p:txBody>
          <a:bodyPr/>
          <a:lstStyle/>
          <a:p>
            <a:fld id="{C9B6D3E3-28E2-4380-A113-67698215C5F8}" type="datetime1">
              <a:rPr lang="en-US" smtClean="0"/>
              <a:t>8/12/2025</a:t>
            </a:fld>
            <a:endParaRPr lang="en-US"/>
          </a:p>
        </p:txBody>
      </p:sp>
      <p:sp>
        <p:nvSpPr>
          <p:cNvPr id="6" name="Footer Placeholder 5">
            <a:extLst>
              <a:ext uri="{FF2B5EF4-FFF2-40B4-BE49-F238E27FC236}">
                <a16:creationId xmlns:a16="http://schemas.microsoft.com/office/drawing/2014/main" id="{3BAE34DA-B26E-CB83-1D1A-C683B790DD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DA583-3E92-35DB-CD0B-6C8A7B1DCBCF}"/>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831837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AF54-58EE-3D68-BF1B-B1777B4A5C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3B504D-793A-0DDB-B251-A912108FA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00851B-D835-9802-96FA-05DFD6020E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7E470E-ECC7-F57C-6C32-36297A1D03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914DAE-1CB8-32F1-F711-F0BF04FA43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797B1E-392C-B9C6-4A3D-AA7DB679BBBD}"/>
              </a:ext>
            </a:extLst>
          </p:cNvPr>
          <p:cNvSpPr>
            <a:spLocks noGrp="1"/>
          </p:cNvSpPr>
          <p:nvPr>
            <p:ph type="dt" sz="half" idx="10"/>
          </p:nvPr>
        </p:nvSpPr>
        <p:spPr/>
        <p:txBody>
          <a:bodyPr/>
          <a:lstStyle/>
          <a:p>
            <a:fld id="{A9EFCB61-04AD-47C9-BF79-2BD8B9CEC07A}" type="datetime1">
              <a:rPr lang="en-US" smtClean="0"/>
              <a:t>8/12/2025</a:t>
            </a:fld>
            <a:endParaRPr lang="en-US"/>
          </a:p>
        </p:txBody>
      </p:sp>
      <p:sp>
        <p:nvSpPr>
          <p:cNvPr id="8" name="Footer Placeholder 7">
            <a:extLst>
              <a:ext uri="{FF2B5EF4-FFF2-40B4-BE49-F238E27FC236}">
                <a16:creationId xmlns:a16="http://schemas.microsoft.com/office/drawing/2014/main" id="{41D45194-72BB-E3FE-31AE-C801971A0B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246016-1FDB-8EDE-2CE2-7A1B322A01C4}"/>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479704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A4FF-C17A-F4D3-A60C-001CD13E8B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04D989-4E7F-862A-DFC7-23E5DECFEDD5}"/>
              </a:ext>
            </a:extLst>
          </p:cNvPr>
          <p:cNvSpPr>
            <a:spLocks noGrp="1"/>
          </p:cNvSpPr>
          <p:nvPr>
            <p:ph type="dt" sz="half" idx="10"/>
          </p:nvPr>
        </p:nvSpPr>
        <p:spPr/>
        <p:txBody>
          <a:bodyPr/>
          <a:lstStyle/>
          <a:p>
            <a:fld id="{A4535E0C-D585-492F-8146-7493F4086301}" type="datetime1">
              <a:rPr lang="en-US" smtClean="0"/>
              <a:t>8/12/2025</a:t>
            </a:fld>
            <a:endParaRPr lang="en-US"/>
          </a:p>
        </p:txBody>
      </p:sp>
      <p:sp>
        <p:nvSpPr>
          <p:cNvPr id="4" name="Footer Placeholder 3">
            <a:extLst>
              <a:ext uri="{FF2B5EF4-FFF2-40B4-BE49-F238E27FC236}">
                <a16:creationId xmlns:a16="http://schemas.microsoft.com/office/drawing/2014/main" id="{24FD97CD-E1A6-E08E-71FE-50C171E2F8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13ABA0-3617-74B6-432B-C1DF3911D55B}"/>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58967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CA65F-E9E7-625C-96DE-2B1E9D85EEF1}"/>
              </a:ext>
            </a:extLst>
          </p:cNvPr>
          <p:cNvSpPr>
            <a:spLocks noGrp="1"/>
          </p:cNvSpPr>
          <p:nvPr>
            <p:ph type="dt" sz="half" idx="10"/>
          </p:nvPr>
        </p:nvSpPr>
        <p:spPr/>
        <p:txBody>
          <a:bodyPr/>
          <a:lstStyle/>
          <a:p>
            <a:fld id="{8CE48390-48B5-49AB-B019-A7C8FB8C31F6}" type="datetime1">
              <a:rPr lang="en-US" smtClean="0"/>
              <a:t>8/12/2025</a:t>
            </a:fld>
            <a:endParaRPr lang="en-US"/>
          </a:p>
        </p:txBody>
      </p:sp>
      <p:sp>
        <p:nvSpPr>
          <p:cNvPr id="3" name="Footer Placeholder 2">
            <a:extLst>
              <a:ext uri="{FF2B5EF4-FFF2-40B4-BE49-F238E27FC236}">
                <a16:creationId xmlns:a16="http://schemas.microsoft.com/office/drawing/2014/main" id="{24CE32BA-DA8D-36CE-5D2D-603931AFDD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148DED-C3BA-C82B-05E6-470B8A07C80E}"/>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12016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7718-2383-72A3-0DD8-0A2F502EE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9E7FAD-6556-89EB-54C1-11ED523281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46F36C-8F2A-2C8A-481D-7132FFD5D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C4B818-72C6-74DF-12B3-09929F32A843}"/>
              </a:ext>
            </a:extLst>
          </p:cNvPr>
          <p:cNvSpPr>
            <a:spLocks noGrp="1"/>
          </p:cNvSpPr>
          <p:nvPr>
            <p:ph type="dt" sz="half" idx="10"/>
          </p:nvPr>
        </p:nvSpPr>
        <p:spPr/>
        <p:txBody>
          <a:bodyPr/>
          <a:lstStyle/>
          <a:p>
            <a:fld id="{962E767E-8A14-4E70-91B9-2101CBC4D7BD}" type="datetime1">
              <a:rPr lang="en-US" smtClean="0"/>
              <a:t>8/12/2025</a:t>
            </a:fld>
            <a:endParaRPr lang="en-US"/>
          </a:p>
        </p:txBody>
      </p:sp>
      <p:sp>
        <p:nvSpPr>
          <p:cNvPr id="6" name="Footer Placeholder 5">
            <a:extLst>
              <a:ext uri="{FF2B5EF4-FFF2-40B4-BE49-F238E27FC236}">
                <a16:creationId xmlns:a16="http://schemas.microsoft.com/office/drawing/2014/main" id="{D26DC083-CAE0-5184-B6E3-C060A26EE0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D0F596-8623-1F67-EEC9-33E897AE0AAD}"/>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91671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CF63-FEFA-3053-7ED4-D8F8F0ECA8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9DA65A-42BA-94B2-4F72-95F00809C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D34788-B3D8-5E6C-FFC1-F4C4E784D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E327F3-EAA5-16E9-4F59-0601E18B4DD1}"/>
              </a:ext>
            </a:extLst>
          </p:cNvPr>
          <p:cNvSpPr>
            <a:spLocks noGrp="1"/>
          </p:cNvSpPr>
          <p:nvPr>
            <p:ph type="dt" sz="half" idx="10"/>
          </p:nvPr>
        </p:nvSpPr>
        <p:spPr/>
        <p:txBody>
          <a:bodyPr/>
          <a:lstStyle/>
          <a:p>
            <a:fld id="{01AF0C4B-5A4A-45CA-ABEC-10F107160D33}" type="datetime1">
              <a:rPr lang="en-US" smtClean="0"/>
              <a:t>8/12/2025</a:t>
            </a:fld>
            <a:endParaRPr lang="en-US"/>
          </a:p>
        </p:txBody>
      </p:sp>
      <p:sp>
        <p:nvSpPr>
          <p:cNvPr id="6" name="Footer Placeholder 5">
            <a:extLst>
              <a:ext uri="{FF2B5EF4-FFF2-40B4-BE49-F238E27FC236}">
                <a16:creationId xmlns:a16="http://schemas.microsoft.com/office/drawing/2014/main" id="{06B6EF19-B634-2D03-9597-7A589D4EB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4746D-C89C-89F5-93BA-4C2B19B18EC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79940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DCADD9-9ACD-9E4F-6288-E0A9B59EFC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4FC128-7EE2-9614-95EA-D15EF0EA7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391805-78A9-4CE1-6C12-6715E7341C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89806E-8E94-473C-AEE7-BE6F15F85533}" type="datetime1">
              <a:rPr lang="en-US" smtClean="0"/>
              <a:t>8/12/2025</a:t>
            </a:fld>
            <a:endParaRPr lang="en-US"/>
          </a:p>
        </p:txBody>
      </p:sp>
      <p:sp>
        <p:nvSpPr>
          <p:cNvPr id="5" name="Footer Placeholder 4">
            <a:extLst>
              <a:ext uri="{FF2B5EF4-FFF2-40B4-BE49-F238E27FC236}">
                <a16:creationId xmlns:a16="http://schemas.microsoft.com/office/drawing/2014/main" id="{356F5717-4393-F4DF-9B8F-EC53A4379D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49C8166-159E-AF88-E32C-8BC20E3392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4A918BC-4D43-4B42-B3C0-E7EBE25E6AF0}" type="slidenum">
              <a:rPr lang="en-US" smtClean="0"/>
              <a:pPr/>
              <a:t>‹#›</a:t>
            </a:fld>
            <a:endParaRPr lang="en-US"/>
          </a:p>
        </p:txBody>
      </p:sp>
    </p:spTree>
    <p:extLst>
      <p:ext uri="{BB962C8B-B14F-4D97-AF65-F5344CB8AC3E}">
        <p14:creationId xmlns:p14="http://schemas.microsoft.com/office/powerpoint/2010/main" val="25901148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BB3D51-0B3A-F840-C892-204A59C83253}"/>
              </a:ext>
            </a:extLst>
          </p:cNvPr>
          <p:cNvSpPr>
            <a:spLocks noGrp="1"/>
          </p:cNvSpPr>
          <p:nvPr>
            <p:ph type="subTitle" idx="1"/>
          </p:nvPr>
        </p:nvSpPr>
        <p:spPr>
          <a:xfrm>
            <a:off x="6575304" y="3595816"/>
            <a:ext cx="4916479" cy="2817341"/>
          </a:xfrm>
        </p:spPr>
        <p:txBody>
          <a:bodyPr anchor="b">
            <a:normAutofit/>
          </a:bodyPr>
          <a:lstStyle/>
          <a:p>
            <a:endParaRPr lang="en-AU" sz="1800">
              <a:latin typeface="Abadi Extra Light" panose="020B0204020104020204" pitchFamily="34" charset="0"/>
            </a:endParaRPr>
          </a:p>
          <a:p>
            <a:endParaRPr lang="en-AU" sz="1800">
              <a:latin typeface="Abadi Extra Light" panose="020B0204020104020204" pitchFamily="34" charset="0"/>
            </a:endParaRPr>
          </a:p>
          <a:p>
            <a:endParaRPr lang="en-AU" sz="1800">
              <a:latin typeface="Abadi Extra Light" panose="020B0204020104020204" pitchFamily="34" charset="0"/>
            </a:endParaRPr>
          </a:p>
          <a:p>
            <a:endParaRPr lang="en-AU" sz="1800">
              <a:latin typeface="Abadi Extra Light" panose="020B0204020104020204" pitchFamily="34" charset="0"/>
            </a:endParaRPr>
          </a:p>
          <a:p>
            <a:endParaRPr lang="en-AU" sz="1800" dirty="0">
              <a:latin typeface="Abadi Extra Light" panose="020B0204020104020204" pitchFamily="34" charset="0"/>
            </a:endParaRPr>
          </a:p>
        </p:txBody>
      </p:sp>
      <p:pic>
        <p:nvPicPr>
          <p:cNvPr id="7" name="Picture 6">
            <a:extLst>
              <a:ext uri="{FF2B5EF4-FFF2-40B4-BE49-F238E27FC236}">
                <a16:creationId xmlns:a16="http://schemas.microsoft.com/office/drawing/2014/main" id="{B3349826-0582-F5CE-A2C9-9398D8E183B9}"/>
              </a:ext>
            </a:extLst>
          </p:cNvPr>
          <p:cNvPicPr>
            <a:picLocks noChangeAspect="1"/>
          </p:cNvPicPr>
          <p:nvPr/>
        </p:nvPicPr>
        <p:blipFill>
          <a:blip r:embed="rId3"/>
          <a:stretch>
            <a:fillRect/>
          </a:stretch>
        </p:blipFill>
        <p:spPr>
          <a:xfrm>
            <a:off x="6863802" y="194372"/>
            <a:ext cx="4339481" cy="6135624"/>
          </a:xfrm>
          <a:prstGeom prst="rect">
            <a:avLst/>
          </a:prstGeom>
        </p:spPr>
      </p:pic>
      <p:pic>
        <p:nvPicPr>
          <p:cNvPr id="10" name="Picture 9">
            <a:extLst>
              <a:ext uri="{FF2B5EF4-FFF2-40B4-BE49-F238E27FC236}">
                <a16:creationId xmlns:a16="http://schemas.microsoft.com/office/drawing/2014/main" id="{C4AB6D8A-318B-25A6-49E2-CC8CD14115C3}"/>
              </a:ext>
            </a:extLst>
          </p:cNvPr>
          <p:cNvPicPr>
            <a:picLocks noChangeAspect="1"/>
          </p:cNvPicPr>
          <p:nvPr/>
        </p:nvPicPr>
        <p:blipFill>
          <a:blip r:embed="rId4"/>
          <a:stretch>
            <a:fillRect/>
          </a:stretch>
        </p:blipFill>
        <p:spPr>
          <a:xfrm>
            <a:off x="1147789" y="277533"/>
            <a:ext cx="4247171" cy="5965457"/>
          </a:xfrm>
          <a:prstGeom prst="rect">
            <a:avLst/>
          </a:prstGeom>
        </p:spPr>
      </p:pic>
    </p:spTree>
    <p:extLst>
      <p:ext uri="{BB962C8B-B14F-4D97-AF65-F5344CB8AC3E}">
        <p14:creationId xmlns:p14="http://schemas.microsoft.com/office/powerpoint/2010/main" val="1432537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8FBF64-54E0-CC65-3EE1-25CCC340F06C}"/>
              </a:ext>
            </a:extLst>
          </p:cNvPr>
          <p:cNvSpPr txBox="1">
            <a:spLocks noGrp="1"/>
          </p:cNvSpPr>
          <p:nvPr>
            <p:ph type="title"/>
          </p:nvPr>
        </p:nvSpPr>
        <p:spPr>
          <a:xfrm>
            <a:off x="507756" y="550652"/>
            <a:ext cx="10515600" cy="416204"/>
          </a:xfrm>
          <a:prstGeom prst="rect">
            <a:avLst/>
          </a:prstGeom>
          <a:noFill/>
        </p:spPr>
        <p:txBody>
          <a:bodyPr wrap="square">
            <a:spAutoFit/>
          </a:bodyPr>
          <a:lstStyle/>
          <a:p>
            <a:pPr>
              <a:lnSpc>
                <a:spcPct val="115000"/>
              </a:lnSpc>
              <a:spcBef>
                <a:spcPts val="500"/>
              </a:spcBef>
            </a:pPr>
            <a:r>
              <a:rPr lang="en-AU" sz="2000" dirty="0">
                <a:solidFill>
                  <a:schemeClr val="accent1">
                    <a:lumMod val="75000"/>
                  </a:schemeClr>
                </a:solidFill>
                <a:effectLst>
                  <a:outerShdw blurRad="38100" dist="38100" dir="2700000" algn="tl">
                    <a:srgbClr val="000000">
                      <a:alpha val="43137"/>
                    </a:srgbClr>
                  </a:outerShdw>
                </a:effectLst>
                <a:ea typeface="+mn-ea"/>
                <a:cs typeface="Times New Roman" panose="02020603050405020304" pitchFamily="18" charset="0"/>
              </a:rPr>
              <a:t>WEROC STUDY AREA HOUSING NEEDS</a:t>
            </a:r>
          </a:p>
        </p:txBody>
      </p:sp>
      <p:sp>
        <p:nvSpPr>
          <p:cNvPr id="12" name="TextBox 11">
            <a:extLst>
              <a:ext uri="{FF2B5EF4-FFF2-40B4-BE49-F238E27FC236}">
                <a16:creationId xmlns:a16="http://schemas.microsoft.com/office/drawing/2014/main" id="{7B3DC524-1B89-0890-61E9-311B817DD269}"/>
              </a:ext>
            </a:extLst>
          </p:cNvPr>
          <p:cNvSpPr txBox="1"/>
          <p:nvPr/>
        </p:nvSpPr>
        <p:spPr>
          <a:xfrm>
            <a:off x="271107" y="1187178"/>
            <a:ext cx="3932183" cy="4791825"/>
          </a:xfrm>
          <a:prstGeom prst="rect">
            <a:avLst/>
          </a:prstGeom>
          <a:noFill/>
        </p:spPr>
        <p:txBody>
          <a:bodyPr wrap="square" rtlCol="0">
            <a:spAutoFit/>
          </a:bodyPr>
          <a:lstStyle/>
          <a:p>
            <a:pPr marL="285750" indent="-285750">
              <a:lnSpc>
                <a:spcPct val="115000"/>
              </a:lnSpc>
              <a:spcBef>
                <a:spcPts val="500"/>
              </a:spcBef>
              <a:spcAft>
                <a:spcPts val="1000"/>
              </a:spcAft>
              <a:buFont typeface="Arial" panose="020B0604020202020204" pitchFamily="34" charset="0"/>
              <a:buChar char="•"/>
            </a:pPr>
            <a:r>
              <a:rPr lang="en-AU" dirty="0">
                <a:ea typeface="Roboto" panose="02000000000000000000" pitchFamily="2" charset="0"/>
                <a:cs typeface="Roboto" panose="02000000000000000000" pitchFamily="2" charset="0"/>
              </a:rPr>
              <a:t>Overall demand for housing in the Study Area is conservatively 5 times greater than current building activity. </a:t>
            </a:r>
          </a:p>
          <a:p>
            <a:pPr marL="285750" indent="-285750">
              <a:lnSpc>
                <a:spcPct val="115000"/>
              </a:lnSpc>
              <a:spcBef>
                <a:spcPts val="500"/>
              </a:spcBef>
              <a:spcAft>
                <a:spcPts val="1000"/>
              </a:spcAft>
              <a:buFont typeface="Arial" panose="020B0604020202020204" pitchFamily="34" charset="0"/>
              <a:buChar char="•"/>
            </a:pPr>
            <a:r>
              <a:rPr lang="en-AU" dirty="0">
                <a:ea typeface="Roboto" panose="02000000000000000000" pitchFamily="2" charset="0"/>
                <a:cs typeface="Roboto" panose="02000000000000000000" pitchFamily="2" charset="0"/>
              </a:rPr>
              <a:t>The estimated demand for housing the workforce ranges between 234 and 370 dwellings by 2031. </a:t>
            </a:r>
          </a:p>
          <a:p>
            <a:pPr marL="285750" indent="-285750">
              <a:lnSpc>
                <a:spcPct val="115000"/>
              </a:lnSpc>
              <a:spcBef>
                <a:spcPts val="500"/>
              </a:spcBef>
              <a:spcAft>
                <a:spcPts val="1000"/>
              </a:spcAft>
              <a:buFont typeface="Arial" panose="020B0604020202020204" pitchFamily="34" charset="0"/>
              <a:buChar char="•"/>
            </a:pPr>
            <a:r>
              <a:rPr lang="en-AU" dirty="0">
                <a:ea typeface="Roboto" panose="02000000000000000000" pitchFamily="2" charset="0"/>
                <a:cs typeface="Roboto" panose="02000000000000000000" pitchFamily="2" charset="0"/>
              </a:rPr>
              <a:t>Estimate demand between 33 and 53 additional worker accommodation units across the study area per annum.</a:t>
            </a:r>
          </a:p>
          <a:p>
            <a:pPr>
              <a:lnSpc>
                <a:spcPct val="115000"/>
              </a:lnSpc>
              <a:spcBef>
                <a:spcPts val="500"/>
              </a:spcBef>
              <a:spcAft>
                <a:spcPts val="1000"/>
              </a:spcAft>
            </a:pP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76093A1-9054-702C-95A0-FD23E2FA7DC5}"/>
              </a:ext>
            </a:extLst>
          </p:cNvPr>
          <p:cNvPicPr>
            <a:picLocks noChangeAspect="1"/>
          </p:cNvPicPr>
          <p:nvPr/>
        </p:nvPicPr>
        <p:blipFill>
          <a:blip r:embed="rId2"/>
          <a:stretch>
            <a:fillRect/>
          </a:stretch>
        </p:blipFill>
        <p:spPr>
          <a:xfrm>
            <a:off x="4873108" y="1023602"/>
            <a:ext cx="6794991" cy="5038870"/>
          </a:xfrm>
          <a:prstGeom prst="rect">
            <a:avLst/>
          </a:prstGeom>
        </p:spPr>
      </p:pic>
    </p:spTree>
    <p:extLst>
      <p:ext uri="{BB962C8B-B14F-4D97-AF65-F5344CB8AC3E}">
        <p14:creationId xmlns:p14="http://schemas.microsoft.com/office/powerpoint/2010/main" val="3538305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B7B49-1CE1-B4D3-DC3A-AA0A6F39B8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6997D7-310E-8E80-226E-68336CBDA52D}"/>
              </a:ext>
            </a:extLst>
          </p:cNvPr>
          <p:cNvSpPr txBox="1">
            <a:spLocks noGrp="1"/>
          </p:cNvSpPr>
          <p:nvPr>
            <p:ph type="title"/>
          </p:nvPr>
        </p:nvSpPr>
        <p:spPr>
          <a:xfrm>
            <a:off x="507756" y="596517"/>
            <a:ext cx="7353134" cy="416204"/>
          </a:xfrm>
          <a:prstGeom prst="rect">
            <a:avLst/>
          </a:prstGeom>
          <a:noFill/>
        </p:spPr>
        <p:txBody>
          <a:bodyPr wrap="square">
            <a:spAutoFit/>
          </a:bodyPr>
          <a:lstStyle/>
          <a:p>
            <a:pPr>
              <a:lnSpc>
                <a:spcPct val="115000"/>
              </a:lnSpc>
              <a:spcBef>
                <a:spcPts val="500"/>
              </a:spcBef>
            </a:pPr>
            <a:r>
              <a:rPr lang="en-AU" sz="2000" dirty="0">
                <a:solidFill>
                  <a:schemeClr val="accent1">
                    <a:lumMod val="75000"/>
                  </a:schemeClr>
                </a:solidFill>
                <a:effectLst>
                  <a:outerShdw blurRad="38100" dist="38100" dir="2700000" algn="tl">
                    <a:srgbClr val="000000">
                      <a:alpha val="43137"/>
                    </a:srgbClr>
                  </a:outerShdw>
                </a:effectLst>
                <a:ea typeface="+mn-ea"/>
                <a:cs typeface="Times New Roman" panose="02020603050405020304" pitchFamily="18" charset="0"/>
              </a:rPr>
              <a:t>WEROC TOWNSITES – VACANT LAND</a:t>
            </a:r>
          </a:p>
        </p:txBody>
      </p:sp>
      <p:sp>
        <p:nvSpPr>
          <p:cNvPr id="12" name="TextBox 11">
            <a:extLst>
              <a:ext uri="{FF2B5EF4-FFF2-40B4-BE49-F238E27FC236}">
                <a16:creationId xmlns:a16="http://schemas.microsoft.com/office/drawing/2014/main" id="{78435CF7-27DA-D849-884C-718E06FDDDA9}"/>
              </a:ext>
            </a:extLst>
          </p:cNvPr>
          <p:cNvSpPr txBox="1"/>
          <p:nvPr/>
        </p:nvSpPr>
        <p:spPr>
          <a:xfrm>
            <a:off x="285855" y="1466676"/>
            <a:ext cx="4522119" cy="4791568"/>
          </a:xfrm>
          <a:prstGeom prst="rect">
            <a:avLst/>
          </a:prstGeom>
          <a:noFill/>
        </p:spPr>
        <p:txBody>
          <a:bodyPr wrap="square" rtlCol="0">
            <a:spAutoFit/>
          </a:bodyPr>
          <a:lstStyle/>
          <a:p>
            <a:pPr marL="285750" indent="-285750">
              <a:lnSpc>
                <a:spcPct val="115000"/>
              </a:lnSpc>
              <a:spcBef>
                <a:spcPts val="500"/>
              </a:spcBef>
              <a:spcAft>
                <a:spcPts val="1000"/>
              </a:spcAft>
              <a:buFont typeface="Arial" panose="020B0604020202020204" pitchFamily="34" charset="0"/>
              <a:buChar char="•"/>
            </a:pPr>
            <a:r>
              <a:rPr lang="en-GB" dirty="0">
                <a:ea typeface="Times New Roman" panose="02020603050405020304" pitchFamily="18" charset="0"/>
                <a:cs typeface="Times New Roman" panose="02020603050405020304" pitchFamily="18" charset="0"/>
              </a:rPr>
              <a:t>The Wheatbelt Development Commission provides high-level numbers of vacant “Residential” zoned lots.</a:t>
            </a:r>
          </a:p>
          <a:p>
            <a:pPr marL="285750" indent="-285750">
              <a:lnSpc>
                <a:spcPct val="115000"/>
              </a:lnSpc>
              <a:spcBef>
                <a:spcPts val="500"/>
              </a:spcBef>
              <a:spcAft>
                <a:spcPts val="1000"/>
              </a:spcAft>
              <a:buFont typeface="Arial" panose="020B0604020202020204" pitchFamily="34" charset="0"/>
              <a:buChar char="•"/>
            </a:pPr>
            <a:r>
              <a:rPr lang="en-GB" dirty="0">
                <a:ea typeface="Times New Roman" panose="02020603050405020304" pitchFamily="18" charset="0"/>
                <a:cs typeface="Times New Roman" panose="02020603050405020304" pitchFamily="18" charset="0"/>
              </a:rPr>
              <a:t>Housing Action Plans will demonstrate the capacity of the land to accommodate short to medium term development. </a:t>
            </a:r>
          </a:p>
          <a:p>
            <a:pPr marL="285750" indent="-285750">
              <a:lnSpc>
                <a:spcPct val="115000"/>
              </a:lnSpc>
              <a:spcBef>
                <a:spcPts val="500"/>
              </a:spcBef>
              <a:spcAft>
                <a:spcPts val="1000"/>
              </a:spcAft>
              <a:buFont typeface="Arial" panose="020B0604020202020204" pitchFamily="34" charset="0"/>
              <a:buChar char="•"/>
            </a:pPr>
            <a:r>
              <a:rPr lang="en-GB" dirty="0">
                <a:ea typeface="Times New Roman" panose="02020603050405020304" pitchFamily="18" charset="0"/>
                <a:cs typeface="Times New Roman" panose="02020603050405020304" pitchFamily="18" charset="0"/>
              </a:rPr>
              <a:t>Adequate zoned land available subject to servicing to meet workforce housing needs to 2031. </a:t>
            </a:r>
          </a:p>
          <a:p>
            <a:pPr marL="285750" indent="-285750">
              <a:lnSpc>
                <a:spcPct val="115000"/>
              </a:lnSpc>
              <a:spcBef>
                <a:spcPts val="500"/>
              </a:spcBef>
              <a:spcAft>
                <a:spcPts val="1000"/>
              </a:spcAft>
              <a:buFont typeface="Arial" panose="020B0604020202020204" pitchFamily="34" charset="0"/>
              <a:buChar char="•"/>
            </a:pPr>
            <a:r>
              <a:rPr lang="en-GB" dirty="0">
                <a:cs typeface="Times New Roman" panose="02020603050405020304" pitchFamily="18" charset="0"/>
              </a:rPr>
              <a:t>Challenges for Shires of Bruce Rock and Cunderdin</a:t>
            </a:r>
            <a:r>
              <a:rPr lang="en-GB" dirty="0">
                <a:latin typeface="Calibri" panose="020F0502020204030204" pitchFamily="34" charset="0"/>
                <a:cs typeface="Times New Roman" panose="02020603050405020304" pitchFamily="18" charset="0"/>
              </a:rPr>
              <a:t>.</a:t>
            </a:r>
          </a:p>
        </p:txBody>
      </p:sp>
      <p:pic>
        <p:nvPicPr>
          <p:cNvPr id="6" name="Picture 5">
            <a:extLst>
              <a:ext uri="{FF2B5EF4-FFF2-40B4-BE49-F238E27FC236}">
                <a16:creationId xmlns:a16="http://schemas.microsoft.com/office/drawing/2014/main" id="{222E103C-89A4-DAE9-AE30-54B273D7DAFB}"/>
              </a:ext>
            </a:extLst>
          </p:cNvPr>
          <p:cNvPicPr>
            <a:picLocks noChangeAspect="1"/>
          </p:cNvPicPr>
          <p:nvPr/>
        </p:nvPicPr>
        <p:blipFill>
          <a:blip r:embed="rId2"/>
          <a:stretch>
            <a:fillRect/>
          </a:stretch>
        </p:blipFill>
        <p:spPr>
          <a:xfrm>
            <a:off x="5095795" y="1466676"/>
            <a:ext cx="6933685" cy="3493206"/>
          </a:xfrm>
          <a:prstGeom prst="rect">
            <a:avLst/>
          </a:prstGeom>
        </p:spPr>
      </p:pic>
    </p:spTree>
    <p:extLst>
      <p:ext uri="{BB962C8B-B14F-4D97-AF65-F5344CB8AC3E}">
        <p14:creationId xmlns:p14="http://schemas.microsoft.com/office/powerpoint/2010/main" val="843724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57855-3B87-6294-2F60-16CFC43B39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AB9FF8-763F-F2D0-3F55-7B36C46AD2E2}"/>
              </a:ext>
            </a:extLst>
          </p:cNvPr>
          <p:cNvSpPr txBox="1">
            <a:spLocks noGrp="1"/>
          </p:cNvSpPr>
          <p:nvPr>
            <p:ph type="title"/>
          </p:nvPr>
        </p:nvSpPr>
        <p:spPr>
          <a:xfrm>
            <a:off x="507756" y="550652"/>
            <a:ext cx="10515600" cy="416204"/>
          </a:xfrm>
          <a:prstGeom prst="rect">
            <a:avLst/>
          </a:prstGeom>
          <a:noFill/>
        </p:spPr>
        <p:txBody>
          <a:bodyPr wrap="square">
            <a:spAutoFit/>
          </a:bodyPr>
          <a:lstStyle/>
          <a:p>
            <a:pPr>
              <a:lnSpc>
                <a:spcPct val="115000"/>
              </a:lnSpc>
              <a:spcBef>
                <a:spcPts val="500"/>
              </a:spcBef>
            </a:pPr>
            <a:r>
              <a:rPr lang="en-AU" sz="2000" dirty="0">
                <a:solidFill>
                  <a:schemeClr val="accent1">
                    <a:lumMod val="75000"/>
                  </a:schemeClr>
                </a:solidFill>
                <a:effectLst>
                  <a:outerShdw blurRad="38100" dist="38100" dir="2700000" algn="tl">
                    <a:srgbClr val="000000">
                      <a:alpha val="43137"/>
                    </a:srgbClr>
                  </a:outerShdw>
                </a:effectLst>
                <a:ea typeface="+mn-ea"/>
                <a:cs typeface="Times New Roman" panose="02020603050405020304" pitchFamily="18" charset="0"/>
              </a:rPr>
              <a:t>WHEATBELT SNAPSHOT </a:t>
            </a:r>
          </a:p>
        </p:txBody>
      </p:sp>
      <p:sp>
        <p:nvSpPr>
          <p:cNvPr id="12" name="TextBox 11">
            <a:extLst>
              <a:ext uri="{FF2B5EF4-FFF2-40B4-BE49-F238E27FC236}">
                <a16:creationId xmlns:a16="http://schemas.microsoft.com/office/drawing/2014/main" id="{C07DBAAC-2690-B74B-CAC2-B8A6517884A2}"/>
              </a:ext>
            </a:extLst>
          </p:cNvPr>
          <p:cNvSpPr txBox="1"/>
          <p:nvPr/>
        </p:nvSpPr>
        <p:spPr>
          <a:xfrm>
            <a:off x="271107" y="1091928"/>
            <a:ext cx="5072418" cy="4405693"/>
          </a:xfrm>
          <a:prstGeom prst="rect">
            <a:avLst/>
          </a:prstGeom>
          <a:noFill/>
        </p:spPr>
        <p:txBody>
          <a:bodyPr wrap="square" rtlCol="0">
            <a:spAutoFit/>
          </a:bodyPr>
          <a:lstStyle/>
          <a:p>
            <a:pPr marL="342900" lvl="0" indent="-342900" algn="just">
              <a:lnSpc>
                <a:spcPct val="110000"/>
              </a:lnSpc>
              <a:spcBef>
                <a:spcPts val="500"/>
              </a:spcBef>
              <a:buFont typeface="Open Sans" panose="020B0606030504020204" pitchFamily="34" charset="0"/>
              <a:buChar char="•"/>
            </a:pPr>
            <a:r>
              <a:rPr lang="en-US" sz="1800" dirty="0">
                <a:effectLst/>
                <a:ea typeface="Times New Roman" panose="02020603050405020304" pitchFamily="18" charset="0"/>
                <a:cs typeface="Times New Roman" panose="02020603050405020304" pitchFamily="18" charset="0"/>
              </a:rPr>
              <a:t>Aggregate of all LGA’s - 60% of businesses require an additional 1.4 workers to meet their needs. </a:t>
            </a:r>
            <a:endParaRPr lang="en-AU" sz="1800" dirty="0">
              <a:effectLst/>
              <a:ea typeface="Times New Roman" panose="02020603050405020304" pitchFamily="18" charset="0"/>
              <a:cs typeface="Times New Roman" panose="02020603050405020304" pitchFamily="18" charset="0"/>
            </a:endParaRPr>
          </a:p>
          <a:p>
            <a:pPr marL="342900" lvl="0" indent="-342900" algn="just">
              <a:lnSpc>
                <a:spcPct val="110000"/>
              </a:lnSpc>
              <a:spcBef>
                <a:spcPts val="500"/>
              </a:spcBef>
              <a:buFont typeface="Open Sans" panose="020B0606030504020204" pitchFamily="34" charset="0"/>
              <a:buChar char="•"/>
            </a:pPr>
            <a:r>
              <a:rPr lang="en-US" sz="1800" dirty="0">
                <a:effectLst/>
                <a:ea typeface="Times New Roman" panose="02020603050405020304" pitchFamily="18" charset="0"/>
                <a:cs typeface="Times New Roman" panose="02020603050405020304" pitchFamily="18" charset="0"/>
              </a:rPr>
              <a:t>4WDL - 60% of businesses require an average of 1.3 additional workers.</a:t>
            </a:r>
            <a:endParaRPr lang="en-AU" sz="1800" dirty="0">
              <a:effectLst/>
              <a:ea typeface="Times New Roman" panose="02020603050405020304" pitchFamily="18" charset="0"/>
              <a:cs typeface="Times New Roman" panose="02020603050405020304" pitchFamily="18" charset="0"/>
            </a:endParaRPr>
          </a:p>
          <a:p>
            <a:pPr marL="342900" lvl="0" indent="-342900" algn="just">
              <a:lnSpc>
                <a:spcPct val="110000"/>
              </a:lnSpc>
              <a:buFont typeface="Open Sans" panose="020B0606030504020204" pitchFamily="34" charset="0"/>
              <a:buChar char="•"/>
            </a:pPr>
            <a:r>
              <a:rPr lang="en-US" sz="1800" dirty="0">
                <a:effectLst/>
                <a:ea typeface="Times New Roman" panose="02020603050405020304" pitchFamily="18" charset="0"/>
                <a:cs typeface="Times New Roman" panose="02020603050405020304" pitchFamily="18" charset="0"/>
              </a:rPr>
              <a:t>AROC -Dandaragan - 62% of businesses require an average of 1.5 additional workers.</a:t>
            </a:r>
            <a:endParaRPr lang="en-AU" sz="1800" dirty="0">
              <a:effectLst/>
              <a:ea typeface="Times New Roman" panose="02020603050405020304" pitchFamily="18" charset="0"/>
              <a:cs typeface="Times New Roman" panose="02020603050405020304" pitchFamily="18" charset="0"/>
            </a:endParaRPr>
          </a:p>
          <a:p>
            <a:pPr marL="342900" lvl="0" indent="-342900" algn="just">
              <a:lnSpc>
                <a:spcPct val="110000"/>
              </a:lnSpc>
              <a:buFont typeface="Open Sans" panose="020B0606030504020204" pitchFamily="34" charset="0"/>
              <a:buChar char="•"/>
            </a:pPr>
            <a:r>
              <a:rPr lang="en-US" sz="1800" dirty="0">
                <a:effectLst/>
                <a:ea typeface="Times New Roman" panose="02020603050405020304" pitchFamily="18" charset="0"/>
                <a:cs typeface="Times New Roman" panose="02020603050405020304" pitchFamily="18" charset="0"/>
              </a:rPr>
              <a:t>ROEROC – 61% of businesses require an average of 1.3 additional workers.</a:t>
            </a:r>
            <a:endParaRPr lang="en-AU" sz="1800" dirty="0">
              <a:effectLst/>
              <a:ea typeface="Times New Roman" panose="02020603050405020304" pitchFamily="18" charset="0"/>
              <a:cs typeface="Times New Roman" panose="02020603050405020304" pitchFamily="18" charset="0"/>
            </a:endParaRPr>
          </a:p>
          <a:p>
            <a:pPr marL="342900" lvl="0" indent="-342900" algn="just">
              <a:lnSpc>
                <a:spcPct val="110000"/>
              </a:lnSpc>
              <a:buFont typeface="Open Sans" panose="020B0606030504020204" pitchFamily="34" charset="0"/>
              <a:buChar char="•"/>
            </a:pPr>
            <a:r>
              <a:rPr lang="en-US" sz="1800" dirty="0">
                <a:effectLst/>
                <a:ea typeface="Times New Roman" panose="02020603050405020304" pitchFamily="18" charset="0"/>
                <a:cs typeface="Times New Roman" panose="02020603050405020304" pitchFamily="18" charset="0"/>
              </a:rPr>
              <a:t>WEROC - 54% of businesses require an average of 1.4 additional workers.</a:t>
            </a:r>
            <a:endParaRPr lang="en-AU" sz="1800" dirty="0">
              <a:effectLst/>
              <a:ea typeface="Times New Roman" panose="02020603050405020304" pitchFamily="18" charset="0"/>
              <a:cs typeface="Times New Roman" panose="02020603050405020304" pitchFamily="18" charset="0"/>
            </a:endParaRPr>
          </a:p>
          <a:p>
            <a:pPr marL="342900" lvl="0" indent="-342900" algn="just">
              <a:lnSpc>
                <a:spcPct val="110000"/>
              </a:lnSpc>
              <a:spcAft>
                <a:spcPts val="600"/>
              </a:spcAft>
              <a:buFont typeface="Open Sans" panose="020B0606030504020204" pitchFamily="34" charset="0"/>
              <a:buChar char="•"/>
            </a:pPr>
            <a:r>
              <a:rPr lang="en-US" sz="1800" dirty="0">
                <a:effectLst/>
                <a:ea typeface="Times New Roman" panose="02020603050405020304" pitchFamily="18" charset="0"/>
                <a:cs typeface="Times New Roman" panose="02020603050405020304" pitchFamily="18" charset="0"/>
              </a:rPr>
              <a:t>NEWROC - 64% of businesses require an average of 1.4 additional workers.</a:t>
            </a:r>
            <a:endParaRPr lang="en-AU" sz="1800" dirty="0">
              <a:effectLst/>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0A76678-FE91-A401-0035-CDA263996BF8}"/>
              </a:ext>
            </a:extLst>
          </p:cNvPr>
          <p:cNvSpPr txBox="1"/>
          <p:nvPr/>
        </p:nvSpPr>
        <p:spPr>
          <a:xfrm>
            <a:off x="5853468" y="3138738"/>
            <a:ext cx="6067425" cy="1754326"/>
          </a:xfrm>
          <a:prstGeom prst="rect">
            <a:avLst/>
          </a:prstGeom>
          <a:noFill/>
        </p:spPr>
        <p:txBody>
          <a:bodyPr wrap="square" rtlCol="0">
            <a:spAutoFit/>
          </a:bodyPr>
          <a:lstStyle/>
          <a:p>
            <a:r>
              <a:rPr lang="en-GB" dirty="0"/>
              <a:t>The average response across all studies so far is 18% of businesses. WEROC survey response rate reflects 26% of businesses with employees. </a:t>
            </a:r>
          </a:p>
          <a:p>
            <a:endParaRPr lang="en-AU" dirty="0"/>
          </a:p>
          <a:p>
            <a:r>
              <a:rPr lang="en-AU" dirty="0"/>
              <a:t>The majority of businesses with employees across the wheatbelt need additional staff.</a:t>
            </a:r>
            <a:endParaRPr lang="en-GB" dirty="0"/>
          </a:p>
        </p:txBody>
      </p:sp>
      <p:pic>
        <p:nvPicPr>
          <p:cNvPr id="8" name="Picture 7">
            <a:extLst>
              <a:ext uri="{FF2B5EF4-FFF2-40B4-BE49-F238E27FC236}">
                <a16:creationId xmlns:a16="http://schemas.microsoft.com/office/drawing/2014/main" id="{AC5D2746-E38F-FB43-4998-B76A159C7482}"/>
              </a:ext>
            </a:extLst>
          </p:cNvPr>
          <p:cNvPicPr>
            <a:picLocks noChangeAspect="1"/>
          </p:cNvPicPr>
          <p:nvPr/>
        </p:nvPicPr>
        <p:blipFill>
          <a:blip r:embed="rId2"/>
          <a:stretch>
            <a:fillRect/>
          </a:stretch>
        </p:blipFill>
        <p:spPr>
          <a:xfrm>
            <a:off x="5623370" y="344811"/>
            <a:ext cx="6258090" cy="2700141"/>
          </a:xfrm>
          <a:prstGeom prst="rect">
            <a:avLst/>
          </a:prstGeom>
        </p:spPr>
      </p:pic>
    </p:spTree>
    <p:extLst>
      <p:ext uri="{BB962C8B-B14F-4D97-AF65-F5344CB8AC3E}">
        <p14:creationId xmlns:p14="http://schemas.microsoft.com/office/powerpoint/2010/main" val="155535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F874D-CEF8-8A9E-2749-72D1CCD60E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C845BD-6C29-C6D6-FA99-E04023D415FF}"/>
              </a:ext>
            </a:extLst>
          </p:cNvPr>
          <p:cNvSpPr txBox="1">
            <a:spLocks noGrp="1"/>
          </p:cNvSpPr>
          <p:nvPr>
            <p:ph type="title"/>
          </p:nvPr>
        </p:nvSpPr>
        <p:spPr>
          <a:xfrm>
            <a:off x="923925" y="1144149"/>
            <a:ext cx="10515600" cy="424027"/>
          </a:xfrm>
          <a:prstGeom prst="rect">
            <a:avLst/>
          </a:prstGeom>
          <a:noFill/>
        </p:spPr>
        <p:txBody>
          <a:bodyPr wrap="square">
            <a:spAutoFit/>
          </a:bodyPr>
          <a:lstStyle/>
          <a:p>
            <a:pPr>
              <a:lnSpc>
                <a:spcPct val="115000"/>
              </a:lnSpc>
              <a:spcBef>
                <a:spcPts val="500"/>
              </a:spcBef>
            </a:pPr>
            <a:r>
              <a:rPr lang="en-GB" sz="2000" dirty="0">
                <a:solidFill>
                  <a:schemeClr val="accent1">
                    <a:lumMod val="75000"/>
                  </a:schemeClr>
                </a:solidFill>
                <a:effectLst>
                  <a:outerShdw blurRad="38100" dist="38100" dir="2700000" algn="tl">
                    <a:srgbClr val="000000">
                      <a:alpha val="43137"/>
                    </a:srgbClr>
                  </a:outerShdw>
                </a:effectLst>
                <a:latin typeface="+mn-lt"/>
                <a:ea typeface="+mn-ea"/>
                <a:cs typeface="Times New Roman" panose="02020603050405020304" pitchFamily="18" charset="0"/>
              </a:rPr>
              <a:t>NEXT STEPS </a:t>
            </a:r>
            <a:endParaRPr lang="en-AU" sz="2000" dirty="0">
              <a:solidFill>
                <a:schemeClr val="accent1">
                  <a:lumMod val="75000"/>
                </a:schemeClr>
              </a:solidFill>
              <a:effectLst>
                <a:outerShdw blurRad="38100" dist="38100" dir="2700000" algn="tl">
                  <a:srgbClr val="000000">
                    <a:alpha val="43137"/>
                  </a:srgbClr>
                </a:outerShdw>
              </a:effectLst>
              <a:latin typeface="+mn-lt"/>
              <a:ea typeface="+mn-ea"/>
              <a:cs typeface="Times New Roman" panose="02020603050405020304" pitchFamily="18" charset="0"/>
            </a:endParaRPr>
          </a:p>
        </p:txBody>
      </p:sp>
      <p:sp>
        <p:nvSpPr>
          <p:cNvPr id="2" name="TextBox 1">
            <a:extLst>
              <a:ext uri="{FF2B5EF4-FFF2-40B4-BE49-F238E27FC236}">
                <a16:creationId xmlns:a16="http://schemas.microsoft.com/office/drawing/2014/main" id="{B7D86BD5-57ED-3AD4-F70A-AE9402CAF229}"/>
              </a:ext>
            </a:extLst>
          </p:cNvPr>
          <p:cNvSpPr txBox="1"/>
          <p:nvPr/>
        </p:nvSpPr>
        <p:spPr>
          <a:xfrm>
            <a:off x="923925" y="1924050"/>
            <a:ext cx="9077325" cy="1477328"/>
          </a:xfrm>
          <a:prstGeom prst="rect">
            <a:avLst/>
          </a:prstGeom>
          <a:noFill/>
        </p:spPr>
        <p:txBody>
          <a:bodyPr wrap="square" rtlCol="0">
            <a:spAutoFit/>
          </a:bodyPr>
          <a:lstStyle/>
          <a:p>
            <a:pPr marL="285750" indent="-285750">
              <a:buFont typeface="Arial" panose="020B0604020202020204" pitchFamily="34" charset="0"/>
              <a:buChar char="•"/>
            </a:pPr>
            <a:r>
              <a:rPr lang="en-GB" dirty="0"/>
              <a:t>Draft  WWHI report circulated - July 2025 (review process)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WDC Housing Action Plan  and Development Models (August/September)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Econisis CBA and Business Case (September) </a:t>
            </a:r>
            <a:endParaRPr lang="en-AU" dirty="0"/>
          </a:p>
        </p:txBody>
      </p:sp>
    </p:spTree>
    <p:extLst>
      <p:ext uri="{BB962C8B-B14F-4D97-AF65-F5344CB8AC3E}">
        <p14:creationId xmlns:p14="http://schemas.microsoft.com/office/powerpoint/2010/main" val="177030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0CA7D2-290A-01CF-71A0-B4EFCC3D42DC}"/>
              </a:ext>
            </a:extLst>
          </p:cNvPr>
          <p:cNvSpPr txBox="1"/>
          <p:nvPr/>
        </p:nvSpPr>
        <p:spPr>
          <a:xfrm>
            <a:off x="9300120" y="140677"/>
            <a:ext cx="2802706" cy="613566"/>
          </a:xfrm>
          <a:prstGeom prst="rect">
            <a:avLst/>
          </a:prstGeom>
          <a:noFill/>
        </p:spPr>
        <p:txBody>
          <a:bodyPr wrap="square" rtlCol="0">
            <a:spAutoFit/>
          </a:bodyPr>
          <a:lstStyle/>
          <a:p>
            <a:pPr>
              <a:lnSpc>
                <a:spcPct val="90000"/>
              </a:lnSpc>
              <a:spcAft>
                <a:spcPts val="600"/>
              </a:spcAft>
            </a:pPr>
            <a:endParaRPr lang="en-GB" sz="1600" dirty="0">
              <a:latin typeface="Gill Sans Nova" panose="020B0602020104020203" pitchFamily="34" charset="0"/>
              <a:cs typeface="Calibri Light" panose="020F0302020204030204" pitchFamily="34" charset="0"/>
            </a:endParaRPr>
          </a:p>
          <a:p>
            <a:pPr>
              <a:lnSpc>
                <a:spcPct val="90000"/>
              </a:lnSpc>
              <a:spcAft>
                <a:spcPts val="600"/>
              </a:spcAft>
            </a:pPr>
            <a:endParaRPr lang="en-GB" sz="1600" dirty="0">
              <a:latin typeface="Gill Sans Nova" panose="020B0602020104020203"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69563570-381A-D54E-1C67-5996954D19DE}"/>
              </a:ext>
            </a:extLst>
          </p:cNvPr>
          <p:cNvSpPr txBox="1"/>
          <p:nvPr/>
        </p:nvSpPr>
        <p:spPr>
          <a:xfrm>
            <a:off x="8741664" y="3318391"/>
            <a:ext cx="3145480" cy="3083921"/>
          </a:xfrm>
          <a:prstGeom prst="rect">
            <a:avLst/>
          </a:prstGeom>
          <a:noFill/>
        </p:spPr>
        <p:txBody>
          <a:bodyPr wrap="square">
            <a:spAutoFit/>
          </a:bodyPr>
          <a:lstStyle/>
          <a:p>
            <a:pPr>
              <a:lnSpc>
                <a:spcPct val="90000"/>
              </a:lnSpc>
              <a:spcAft>
                <a:spcPts val="600"/>
              </a:spcAft>
            </a:pPr>
            <a:r>
              <a:rPr lang="en-AU" i="1" dirty="0">
                <a:solidFill>
                  <a:schemeClr val="tx1">
                    <a:lumMod val="65000"/>
                    <a:lumOff val="35000"/>
                  </a:schemeClr>
                </a:solidFill>
                <a:effectLst/>
                <a:ea typeface="Roboto" panose="02000000000000000000" pitchFamily="2" charset="0"/>
                <a:cs typeface="Segoe UI" panose="020B0502040204020203" pitchFamily="34" charset="0"/>
              </a:rPr>
              <a:t>'Anyone employed or self-employed to undertake a role in childcare, retail, service industry, commercial, tourism, education, government, community organisations, industrial and agricultural workforces either for the public service, or private business which contributes to the economy of WEROC subregion.' </a:t>
            </a:r>
          </a:p>
        </p:txBody>
      </p:sp>
      <p:sp>
        <p:nvSpPr>
          <p:cNvPr id="11" name="TextBox 10">
            <a:extLst>
              <a:ext uri="{FF2B5EF4-FFF2-40B4-BE49-F238E27FC236}">
                <a16:creationId xmlns:a16="http://schemas.microsoft.com/office/drawing/2014/main" id="{26673F0F-6C0D-F87A-648D-BE7DBC8A7E04}"/>
              </a:ext>
            </a:extLst>
          </p:cNvPr>
          <p:cNvSpPr txBox="1"/>
          <p:nvPr/>
        </p:nvSpPr>
        <p:spPr>
          <a:xfrm>
            <a:off x="8741664" y="418719"/>
            <a:ext cx="3145480" cy="400110"/>
          </a:xfrm>
          <a:prstGeom prst="rect">
            <a:avLst/>
          </a:prstGeom>
          <a:noFill/>
        </p:spPr>
        <p:txBody>
          <a:bodyPr wrap="square">
            <a:spAutoFit/>
          </a:bodyPr>
          <a:lstStyle/>
          <a:p>
            <a:pPr>
              <a:spcBef>
                <a:spcPts val="800"/>
              </a:spcBef>
            </a:pPr>
            <a:r>
              <a:rPr lang="en-US" sz="2000" dirty="0">
                <a:solidFill>
                  <a:schemeClr val="accent1">
                    <a:lumMod val="75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WEROC</a:t>
            </a:r>
            <a:r>
              <a:rPr lang="en-US" sz="2000" dirty="0">
                <a:solidFill>
                  <a:schemeClr val="accent1">
                    <a:lumMod val="75000"/>
                  </a:schemeClr>
                </a:solidFill>
                <a:effectLst/>
                <a:latin typeface="+mj-lt"/>
                <a:ea typeface="Times New Roman" panose="02020603050405020304" pitchFamily="18" charset="0"/>
                <a:cs typeface="Times New Roman" panose="02020603050405020304" pitchFamily="18" charset="0"/>
              </a:rPr>
              <a:t> </a:t>
            </a:r>
            <a:r>
              <a:rPr lang="en-US" sz="2000" dirty="0">
                <a:solidFill>
                  <a:schemeClr val="accent1">
                    <a:lumMod val="75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SUB-REGION</a:t>
            </a:r>
            <a:endParaRPr lang="en-GB" sz="2000" dirty="0">
              <a:solidFill>
                <a:schemeClr val="accent1">
                  <a:lumMod val="75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3611955-1065-2F02-46AE-4BD53E3C0124}"/>
              </a:ext>
            </a:extLst>
          </p:cNvPr>
          <p:cNvSpPr txBox="1"/>
          <p:nvPr/>
        </p:nvSpPr>
        <p:spPr>
          <a:xfrm>
            <a:off x="8741664" y="979289"/>
            <a:ext cx="3145480" cy="2308324"/>
          </a:xfrm>
          <a:prstGeom prst="rect">
            <a:avLst/>
          </a:prstGeom>
          <a:noFill/>
        </p:spPr>
        <p:txBody>
          <a:bodyPr wrap="square" rtlCol="0">
            <a:spAutoFit/>
          </a:bodyPr>
          <a:lstStyle/>
          <a:p>
            <a:endParaRPr lang="en-AU" dirty="0"/>
          </a:p>
          <a:p>
            <a:pPr marL="285750" indent="-285750">
              <a:buFont typeface="Arial" panose="020B0604020202020204" pitchFamily="34" charset="0"/>
              <a:buChar char="•"/>
            </a:pPr>
            <a:r>
              <a:rPr lang="en-AU" dirty="0"/>
              <a:t>The Shire of Tammin </a:t>
            </a:r>
          </a:p>
          <a:p>
            <a:pPr marL="285750" indent="-285750">
              <a:buFont typeface="Arial" panose="020B0604020202020204" pitchFamily="34" charset="0"/>
              <a:buChar char="•"/>
            </a:pPr>
            <a:r>
              <a:rPr lang="en-AU" dirty="0"/>
              <a:t>The Shire of Yilgarn </a:t>
            </a:r>
          </a:p>
          <a:p>
            <a:pPr marL="285750" indent="-285750">
              <a:buFont typeface="Arial" panose="020B0604020202020204" pitchFamily="34" charset="0"/>
              <a:buChar char="•"/>
            </a:pPr>
            <a:r>
              <a:rPr lang="en-AU" dirty="0"/>
              <a:t>The Shire of Merredin </a:t>
            </a:r>
          </a:p>
          <a:p>
            <a:pPr marL="285750" indent="-285750">
              <a:buFont typeface="Arial" panose="020B0604020202020204" pitchFamily="34" charset="0"/>
              <a:buChar char="•"/>
            </a:pPr>
            <a:r>
              <a:rPr lang="en-AU" dirty="0"/>
              <a:t>The Shire of Kellerberrin </a:t>
            </a:r>
          </a:p>
          <a:p>
            <a:pPr marL="285750" indent="-285750">
              <a:buFont typeface="Arial" panose="020B0604020202020204" pitchFamily="34" charset="0"/>
              <a:buChar char="•"/>
            </a:pPr>
            <a:r>
              <a:rPr lang="en-GB" dirty="0"/>
              <a:t>The Shire of Bruce Rock </a:t>
            </a:r>
          </a:p>
          <a:p>
            <a:pPr marL="285750" indent="-285750">
              <a:buFont typeface="Arial" panose="020B0604020202020204" pitchFamily="34" charset="0"/>
              <a:buChar char="•"/>
            </a:pPr>
            <a:r>
              <a:rPr lang="en-AU" dirty="0"/>
              <a:t>The Shire of Cunderdin </a:t>
            </a:r>
          </a:p>
          <a:p>
            <a:r>
              <a:rPr lang="en-US" dirty="0"/>
              <a:t> </a:t>
            </a:r>
            <a:endParaRPr lang="en-AU" dirty="0"/>
          </a:p>
        </p:txBody>
      </p:sp>
      <p:pic>
        <p:nvPicPr>
          <p:cNvPr id="6" name="Picture 5">
            <a:extLst>
              <a:ext uri="{FF2B5EF4-FFF2-40B4-BE49-F238E27FC236}">
                <a16:creationId xmlns:a16="http://schemas.microsoft.com/office/drawing/2014/main" id="{B81815D7-E357-D5EA-C126-294916E978AE}"/>
              </a:ext>
            </a:extLst>
          </p:cNvPr>
          <p:cNvPicPr>
            <a:picLocks noChangeAspect="1"/>
          </p:cNvPicPr>
          <p:nvPr/>
        </p:nvPicPr>
        <p:blipFill>
          <a:blip r:embed="rId2"/>
          <a:stretch>
            <a:fillRect/>
          </a:stretch>
        </p:blipFill>
        <p:spPr>
          <a:xfrm>
            <a:off x="769300" y="736755"/>
            <a:ext cx="7306695" cy="5163271"/>
          </a:xfrm>
          <a:prstGeom prst="rect">
            <a:avLst/>
          </a:prstGeom>
        </p:spPr>
      </p:pic>
    </p:spTree>
    <p:extLst>
      <p:ext uri="{BB962C8B-B14F-4D97-AF65-F5344CB8AC3E}">
        <p14:creationId xmlns:p14="http://schemas.microsoft.com/office/powerpoint/2010/main" val="270447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3439A8-4D5B-36E7-6F39-8AB6E4FFDD8C}"/>
              </a:ext>
            </a:extLst>
          </p:cNvPr>
          <p:cNvSpPr txBox="1"/>
          <p:nvPr/>
        </p:nvSpPr>
        <p:spPr>
          <a:xfrm>
            <a:off x="762001" y="961526"/>
            <a:ext cx="9387839" cy="2046714"/>
          </a:xfrm>
          <a:prstGeom prst="rect">
            <a:avLst/>
          </a:prstGeom>
          <a:noFill/>
        </p:spPr>
        <p:txBody>
          <a:bodyPr wrap="square" rtlCol="0">
            <a:spAutoFit/>
          </a:bodyPr>
          <a:lstStyle/>
          <a:p>
            <a:pPr>
              <a:lnSpc>
                <a:spcPct val="110000"/>
              </a:lnSpc>
              <a:spcAft>
                <a:spcPts val="600"/>
              </a:spcAft>
            </a:pPr>
            <a:r>
              <a:rPr lang="en-US"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The WEROC Workforce Housing Investigation (</a:t>
            </a:r>
            <a:r>
              <a:rPr lang="en-US" dirty="0">
                <a:ea typeface="Times New Roman" panose="02020603050405020304" pitchFamily="18" charset="0"/>
                <a:cs typeface="Times New Roman" panose="02020603050405020304" pitchFamily="18" charset="0"/>
              </a:rPr>
              <a:t>W</a:t>
            </a:r>
            <a:r>
              <a:rPr lang="en-US" dirty="0">
                <a:effectLst/>
                <a:ea typeface="Times New Roman" panose="02020603050405020304" pitchFamily="18" charset="0"/>
                <a:cs typeface="Times New Roman" panose="02020603050405020304" pitchFamily="18" charset="0"/>
              </a:rPr>
              <a:t>WHI) comprises three phases : </a:t>
            </a:r>
            <a:endParaRPr lang="en-GB" dirty="0">
              <a:effectLst/>
              <a:ea typeface="Times New Roman" panose="02020603050405020304" pitchFamily="18" charset="0"/>
              <a:cs typeface="Times New Roman" panose="02020603050405020304" pitchFamily="18" charset="0"/>
            </a:endParaRPr>
          </a:p>
          <a:p>
            <a:pPr marL="800100" lvl="1" indent="-342900" algn="just">
              <a:lnSpc>
                <a:spcPct val="110000"/>
              </a:lnSpc>
              <a:buFont typeface="Symbol" panose="05050102010706020507" pitchFamily="18" charset="2"/>
              <a:buChar char=""/>
            </a:pPr>
            <a:r>
              <a:rPr lang="en-GB" dirty="0">
                <a:effectLst/>
                <a:ea typeface="Times New Roman" panose="02020603050405020304" pitchFamily="18" charset="0"/>
                <a:cs typeface="Times New Roman" panose="02020603050405020304" pitchFamily="18" charset="0"/>
              </a:rPr>
              <a:t>Inception </a:t>
            </a:r>
          </a:p>
          <a:p>
            <a:pPr marL="800100" lvl="1" indent="-342900" algn="just">
              <a:lnSpc>
                <a:spcPct val="110000"/>
              </a:lnSpc>
              <a:buFont typeface="Symbol" panose="05050102010706020507" pitchFamily="18" charset="2"/>
              <a:buChar char=""/>
            </a:pPr>
            <a:r>
              <a:rPr lang="en-GB" dirty="0">
                <a:effectLst/>
                <a:ea typeface="Times New Roman" panose="02020603050405020304" pitchFamily="18" charset="0"/>
                <a:cs typeface="Times New Roman" panose="02020603050405020304" pitchFamily="18" charset="0"/>
              </a:rPr>
              <a:t>Housing Demand Data (Stakeholder Engagement)</a:t>
            </a:r>
          </a:p>
          <a:p>
            <a:pPr marL="800100" lvl="1" indent="-342900" algn="just">
              <a:lnSpc>
                <a:spcPct val="110000"/>
              </a:lnSpc>
              <a:buFont typeface="Symbol" panose="05050102010706020507" pitchFamily="18" charset="2"/>
              <a:buChar char=""/>
            </a:pPr>
            <a:r>
              <a:rPr lang="en-US" dirty="0">
                <a:ea typeface="Times New Roman" panose="02020603050405020304" pitchFamily="18" charset="0"/>
                <a:cs typeface="Times New Roman" panose="02020603050405020304" pitchFamily="18" charset="0"/>
              </a:rPr>
              <a:t>WEROC</a:t>
            </a:r>
            <a:r>
              <a:rPr lang="en-US" dirty="0">
                <a:effectLst/>
                <a:ea typeface="Times New Roman" panose="02020603050405020304" pitchFamily="18" charset="0"/>
                <a:cs typeface="Times New Roman" panose="02020603050405020304" pitchFamily="18" charset="0"/>
              </a:rPr>
              <a:t> Workforce Housing Needs Analysis </a:t>
            </a:r>
            <a:endParaRPr lang="en-GB" dirty="0">
              <a:effectLst/>
              <a:ea typeface="Times New Roman" panose="02020603050405020304" pitchFamily="18" charset="0"/>
              <a:cs typeface="Times New Roman" panose="02020603050405020304" pitchFamily="18" charset="0"/>
            </a:endParaRPr>
          </a:p>
          <a:p>
            <a:pPr marL="457200">
              <a:lnSpc>
                <a:spcPct val="110000"/>
              </a:lnSpc>
              <a:spcAft>
                <a:spcPts val="600"/>
              </a:spcAft>
            </a:pPr>
            <a:r>
              <a:rPr lang="en-US" sz="1800" dirty="0">
                <a:effectLst/>
                <a:latin typeface="Oswald" panose="00000500000000000000" pitchFamily="2" charset="0"/>
                <a:ea typeface="Times New Roman" panose="02020603050405020304" pitchFamily="18" charset="0"/>
                <a:cs typeface="Times New Roman" panose="02020603050405020304" pitchFamily="18" charset="0"/>
              </a:rPr>
              <a:t> </a:t>
            </a:r>
            <a:endParaRPr lang="en-GB" sz="1800" dirty="0">
              <a:effectLst/>
              <a:latin typeface="Roboto" panose="020000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endParaRPr lang="en-US" dirty="0">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29549A36-A308-1576-0A6C-7587122EC5D4}"/>
              </a:ext>
            </a:extLst>
          </p:cNvPr>
          <p:cNvSpPr txBox="1"/>
          <p:nvPr/>
        </p:nvSpPr>
        <p:spPr>
          <a:xfrm>
            <a:off x="905255" y="496592"/>
            <a:ext cx="7048557" cy="400110"/>
          </a:xfrm>
          <a:prstGeom prst="rect">
            <a:avLst/>
          </a:prstGeom>
          <a:noFill/>
        </p:spPr>
        <p:txBody>
          <a:bodyPr wrap="square" rtlCol="0">
            <a:spAutoFit/>
          </a:bodyPr>
          <a:lstStyle/>
          <a:p>
            <a:pPr>
              <a:spcBef>
                <a:spcPts val="800"/>
              </a:spcBef>
            </a:pPr>
            <a:r>
              <a:rPr lang="en-US" sz="2000" dirty="0">
                <a:solidFill>
                  <a:schemeClr val="accent1">
                    <a:lumMod val="75000"/>
                  </a:schemeClr>
                </a:solidFill>
                <a:effectLst>
                  <a:outerShdw blurRad="38100" dist="38100" dir="2700000" algn="tl">
                    <a:srgbClr val="000000">
                      <a:alpha val="43137"/>
                    </a:srgbClr>
                  </a:outerShdw>
                </a:effectLst>
                <a:latin typeface="+mj-lt"/>
                <a:cs typeface="Times New Roman" panose="02020603050405020304" pitchFamily="18" charset="0"/>
              </a:rPr>
              <a:t>REPORT STRUCTURE AND METHODOLOGY</a:t>
            </a:r>
            <a:endParaRPr lang="en-GB" sz="2000" dirty="0">
              <a:solidFill>
                <a:schemeClr val="accent1">
                  <a:lumMod val="75000"/>
                </a:schemeClr>
              </a:solidFill>
              <a:effectLst>
                <a:outerShdw blurRad="38100" dist="38100" dir="2700000" algn="tl">
                  <a:srgbClr val="000000">
                    <a:alpha val="43137"/>
                  </a:srgbClr>
                </a:outerShdw>
              </a:effectLst>
              <a:latin typeface="+mj-lt"/>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75B537D2-E86F-C973-E90B-68A850BDC924}"/>
              </a:ext>
            </a:extLst>
          </p:cNvPr>
          <p:cNvGraphicFramePr/>
          <p:nvPr>
            <p:extLst>
              <p:ext uri="{D42A27DB-BD31-4B8C-83A1-F6EECF244321}">
                <p14:modId xmlns:p14="http://schemas.microsoft.com/office/powerpoint/2010/main" val="735068768"/>
              </p:ext>
            </p:extLst>
          </p:nvPr>
        </p:nvGraphicFramePr>
        <p:xfrm>
          <a:off x="1386840" y="2423160"/>
          <a:ext cx="6566972" cy="3392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805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35069B-2EA3-390D-9003-780EF28D129C}"/>
              </a:ext>
            </a:extLst>
          </p:cNvPr>
          <p:cNvSpPr txBox="1"/>
          <p:nvPr/>
        </p:nvSpPr>
        <p:spPr>
          <a:xfrm>
            <a:off x="889857" y="1443601"/>
            <a:ext cx="4794736" cy="5216770"/>
          </a:xfrm>
          <a:prstGeom prst="rect">
            <a:avLst/>
          </a:prstGeom>
        </p:spPr>
        <p:txBody>
          <a:bodyPr vert="horz" lIns="91440" tIns="45720" rIns="91440" bIns="45720" rtlCol="0">
            <a:normAutofit/>
          </a:bodyPr>
          <a:lstStyle/>
          <a:p>
            <a:pPr>
              <a:lnSpc>
                <a:spcPct val="110000"/>
              </a:lnSpc>
              <a:spcAft>
                <a:spcPts val="600"/>
              </a:spcAft>
            </a:pPr>
            <a:r>
              <a:rPr lang="en-US" dirty="0">
                <a:cs typeface="Times New Roman" panose="02020603050405020304" pitchFamily="18" charset="0"/>
              </a:rPr>
              <a:t>The WWHI presents evidence for the Cost Benefit Analysis and Business Case (Econisis), and addresses the :</a:t>
            </a:r>
          </a:p>
          <a:p>
            <a:pPr marL="342900" indent="-342900">
              <a:lnSpc>
                <a:spcPct val="110000"/>
              </a:lnSpc>
              <a:spcBef>
                <a:spcPts val="500"/>
              </a:spcBef>
              <a:buFont typeface="Symbol" panose="05050102010706020507" pitchFamily="18" charset="2"/>
              <a:buChar char=""/>
            </a:pPr>
            <a:r>
              <a:rPr lang="en-AU" dirty="0">
                <a:cs typeface="Times New Roman" panose="02020603050405020304" pitchFamily="18" charset="0"/>
              </a:rPr>
              <a:t>WEROC Subregional Context – Trend Analysis and workforce housing needs  until 2031</a:t>
            </a:r>
          </a:p>
          <a:p>
            <a:pPr>
              <a:lnSpc>
                <a:spcPct val="110000"/>
              </a:lnSpc>
              <a:spcBef>
                <a:spcPts val="500"/>
              </a:spcBef>
            </a:pPr>
            <a:endParaRPr lang="en-AU" dirty="0">
              <a:cs typeface="Times New Roman" panose="02020603050405020304" pitchFamily="18" charset="0"/>
            </a:endParaRPr>
          </a:p>
          <a:p>
            <a:pPr marL="342900" indent="-342900">
              <a:lnSpc>
                <a:spcPct val="110000"/>
              </a:lnSpc>
              <a:spcBef>
                <a:spcPts val="500"/>
              </a:spcBef>
              <a:buFont typeface="Symbol" panose="05050102010706020507" pitchFamily="18" charset="2"/>
              <a:buChar char=""/>
            </a:pPr>
            <a:r>
              <a:rPr lang="en-AU" dirty="0">
                <a:cs typeface="Times New Roman" panose="02020603050405020304" pitchFamily="18" charset="0"/>
              </a:rPr>
              <a:t>Local Government Profile and Workforce Housing Needs to 2031</a:t>
            </a:r>
          </a:p>
          <a:p>
            <a:pPr>
              <a:lnSpc>
                <a:spcPct val="110000"/>
              </a:lnSpc>
              <a:spcBef>
                <a:spcPts val="500"/>
              </a:spcBef>
            </a:pPr>
            <a:endParaRPr lang="en-AU" dirty="0">
              <a:cs typeface="Times New Roman" panose="02020603050405020304" pitchFamily="18" charset="0"/>
            </a:endParaRPr>
          </a:p>
          <a:p>
            <a:pPr marL="342900" indent="-342900">
              <a:lnSpc>
                <a:spcPct val="110000"/>
              </a:lnSpc>
              <a:spcAft>
                <a:spcPts val="1000"/>
              </a:spcAft>
              <a:buFont typeface="Symbol" panose="05050102010706020507" pitchFamily="18" charset="2"/>
              <a:buChar char=""/>
            </a:pPr>
            <a:r>
              <a:rPr lang="en-AU" dirty="0">
                <a:cs typeface="Times New Roman" panose="02020603050405020304" pitchFamily="18" charset="0"/>
              </a:rPr>
              <a:t>Estimated Land Supply to accommodate housing demand</a:t>
            </a:r>
          </a:p>
          <a:p>
            <a:pPr defTabSz="914400">
              <a:lnSpc>
                <a:spcPct val="90000"/>
              </a:lnSpc>
              <a:spcAft>
                <a:spcPts val="600"/>
              </a:spcAft>
            </a:pPr>
            <a:endParaRPr lang="en-US" sz="2000" dirty="0"/>
          </a:p>
        </p:txBody>
      </p:sp>
      <p:sp>
        <p:nvSpPr>
          <p:cNvPr id="2" name="TextBox 1">
            <a:extLst>
              <a:ext uri="{FF2B5EF4-FFF2-40B4-BE49-F238E27FC236}">
                <a16:creationId xmlns:a16="http://schemas.microsoft.com/office/drawing/2014/main" id="{50587A17-D69E-F4D6-4B62-5DAAB9C8ED6D}"/>
              </a:ext>
            </a:extLst>
          </p:cNvPr>
          <p:cNvSpPr txBox="1"/>
          <p:nvPr/>
        </p:nvSpPr>
        <p:spPr>
          <a:xfrm>
            <a:off x="889857" y="420625"/>
            <a:ext cx="5894761" cy="770147"/>
          </a:xfrm>
          <a:prstGeom prst="rect">
            <a:avLst/>
          </a:prstGeom>
          <a:noFill/>
        </p:spPr>
        <p:txBody>
          <a:bodyPr wrap="square" rtlCol="0">
            <a:spAutoFit/>
          </a:bodyPr>
          <a:lstStyle/>
          <a:p>
            <a:pPr>
              <a:lnSpc>
                <a:spcPct val="115000"/>
              </a:lnSpc>
              <a:spcBef>
                <a:spcPts val="800"/>
              </a:spcBef>
            </a:pPr>
            <a:r>
              <a:rPr lang="en-AU" sz="2000" dirty="0">
                <a:solidFill>
                  <a:schemeClr val="accent1">
                    <a:lumMod val="75000"/>
                  </a:schemeClr>
                </a:solidFill>
                <a:effectLst>
                  <a:outerShdw blurRad="38100" dist="38100" dir="2700000" algn="tl">
                    <a:srgbClr val="000000">
                      <a:alpha val="43137"/>
                    </a:srgbClr>
                  </a:outerShdw>
                </a:effectLst>
                <a:latin typeface="+mj-lt"/>
                <a:cs typeface="Times New Roman" panose="02020603050405020304" pitchFamily="18" charset="0"/>
              </a:rPr>
              <a:t>WEROC  WORKFORCE HOUSING INVESTIGATION</a:t>
            </a:r>
          </a:p>
        </p:txBody>
      </p:sp>
      <p:pic>
        <p:nvPicPr>
          <p:cNvPr id="4" name="Picture 3">
            <a:extLst>
              <a:ext uri="{FF2B5EF4-FFF2-40B4-BE49-F238E27FC236}">
                <a16:creationId xmlns:a16="http://schemas.microsoft.com/office/drawing/2014/main" id="{A3AD0FAA-0F1D-EC49-EF79-2B0ACA39EA8A}"/>
              </a:ext>
            </a:extLst>
          </p:cNvPr>
          <p:cNvPicPr>
            <a:picLocks noChangeAspect="1"/>
          </p:cNvPicPr>
          <p:nvPr/>
        </p:nvPicPr>
        <p:blipFill>
          <a:blip r:embed="rId2"/>
          <a:stretch>
            <a:fillRect/>
          </a:stretch>
        </p:blipFill>
        <p:spPr>
          <a:xfrm>
            <a:off x="6765726" y="241009"/>
            <a:ext cx="4865442" cy="6565268"/>
          </a:xfrm>
          <a:prstGeom prst="rect">
            <a:avLst/>
          </a:prstGeom>
        </p:spPr>
      </p:pic>
    </p:spTree>
    <p:extLst>
      <p:ext uri="{BB962C8B-B14F-4D97-AF65-F5344CB8AC3E}">
        <p14:creationId xmlns:p14="http://schemas.microsoft.com/office/powerpoint/2010/main" val="38841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ECACEC-4B45-648B-872E-DD7292941E94}"/>
              </a:ext>
            </a:extLst>
          </p:cNvPr>
          <p:cNvSpPr txBox="1"/>
          <p:nvPr/>
        </p:nvSpPr>
        <p:spPr>
          <a:xfrm>
            <a:off x="157323" y="1042069"/>
            <a:ext cx="4753005" cy="4681987"/>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AU" sz="1600" dirty="0">
                <a:cs typeface="Segoe UI" panose="020B0502040204020203" pitchFamily="34" charset="0"/>
              </a:rPr>
              <a:t>Population remains relatively stable. Statistics reveals a decline  of 690 people across the subregion between 2011- 2021. </a:t>
            </a:r>
          </a:p>
          <a:p>
            <a:pPr>
              <a:lnSpc>
                <a:spcPct val="110000"/>
              </a:lnSpc>
            </a:pPr>
            <a:endParaRPr lang="en-AU" sz="1600" b="0" i="0" u="none" strike="noStrike" baseline="0" dirty="0">
              <a:solidFill>
                <a:srgbClr val="000000"/>
              </a:solidFill>
              <a:cs typeface="Segoe UI" panose="020B0502040204020203" pitchFamily="34" charset="0"/>
            </a:endParaRPr>
          </a:p>
          <a:p>
            <a:pPr marL="285750" indent="-285750">
              <a:lnSpc>
                <a:spcPct val="110000"/>
              </a:lnSpc>
              <a:buFont typeface="Arial" panose="020B0604020202020204" pitchFamily="34" charset="0"/>
              <a:buChar char="•"/>
            </a:pPr>
            <a:r>
              <a:rPr lang="en-GB" sz="1600" b="0" i="0" u="none" strike="noStrike" baseline="0" dirty="0">
                <a:solidFill>
                  <a:srgbClr val="000000"/>
                </a:solidFill>
                <a:cs typeface="Segoe UI" panose="020B0502040204020203" pitchFamily="34" charset="0"/>
              </a:rPr>
              <a:t>The population distribution across the WEROC</a:t>
            </a:r>
            <a:r>
              <a:rPr lang="en-GB" sz="1600" dirty="0">
                <a:solidFill>
                  <a:srgbClr val="000000"/>
                </a:solidFill>
                <a:cs typeface="Segoe UI" panose="020B0502040204020203" pitchFamily="34" charset="0"/>
              </a:rPr>
              <a:t> Shires in order of size includes:</a:t>
            </a:r>
          </a:p>
          <a:p>
            <a:pPr marL="742950" lvl="1" indent="-285750">
              <a:lnSpc>
                <a:spcPct val="110000"/>
              </a:lnSpc>
              <a:buFont typeface="Arial" panose="020B0604020202020204" pitchFamily="34" charset="0"/>
              <a:buChar char="•"/>
            </a:pPr>
            <a:r>
              <a:rPr lang="en-AU" sz="1600" dirty="0">
                <a:cs typeface="Segoe UI" panose="020B0502040204020203" pitchFamily="34" charset="0"/>
              </a:rPr>
              <a:t>Merredin (39%)</a:t>
            </a:r>
          </a:p>
          <a:p>
            <a:pPr marL="742950" lvl="1" indent="-285750">
              <a:lnSpc>
                <a:spcPct val="110000"/>
              </a:lnSpc>
              <a:buFont typeface="Arial" panose="020B0604020202020204" pitchFamily="34" charset="0"/>
              <a:buChar char="•"/>
            </a:pPr>
            <a:r>
              <a:rPr lang="en-AU" sz="1600" dirty="0">
                <a:cs typeface="Segoe UI" panose="020B0502040204020203" pitchFamily="34" charset="0"/>
              </a:rPr>
              <a:t>Cunderdin (16%)</a:t>
            </a:r>
          </a:p>
          <a:p>
            <a:pPr marL="742950" lvl="1" indent="-285750">
              <a:lnSpc>
                <a:spcPct val="110000"/>
              </a:lnSpc>
              <a:buFont typeface="Arial" panose="020B0604020202020204" pitchFamily="34" charset="0"/>
              <a:buChar char="•"/>
            </a:pPr>
            <a:r>
              <a:rPr lang="en-AU" sz="1600" dirty="0">
                <a:cs typeface="Segoe UI" panose="020B0502040204020203" pitchFamily="34" charset="0"/>
              </a:rPr>
              <a:t>Kellerberrin (14%)</a:t>
            </a:r>
          </a:p>
          <a:p>
            <a:pPr marL="742950" lvl="1" indent="-285750">
              <a:lnSpc>
                <a:spcPct val="110000"/>
              </a:lnSpc>
              <a:buFont typeface="Arial" panose="020B0604020202020204" pitchFamily="34" charset="0"/>
              <a:buChar char="•"/>
            </a:pPr>
            <a:r>
              <a:rPr lang="en-AU" sz="1600" dirty="0">
                <a:cs typeface="Segoe UI" panose="020B0502040204020203" pitchFamily="34" charset="0"/>
              </a:rPr>
              <a:t>Yilgarn (14%)</a:t>
            </a:r>
          </a:p>
          <a:p>
            <a:pPr marL="742950" lvl="1" indent="-285750">
              <a:lnSpc>
                <a:spcPct val="110000"/>
              </a:lnSpc>
              <a:buFont typeface="Arial" panose="020B0604020202020204" pitchFamily="34" charset="0"/>
              <a:buChar char="•"/>
            </a:pPr>
            <a:r>
              <a:rPr lang="en-AU" sz="1600" dirty="0">
                <a:cs typeface="Segoe UI" panose="020B0502040204020203" pitchFamily="34" charset="0"/>
              </a:rPr>
              <a:t>Bruce Rock (12%)</a:t>
            </a:r>
          </a:p>
          <a:p>
            <a:pPr marL="742950" lvl="1" indent="-285750">
              <a:lnSpc>
                <a:spcPct val="110000"/>
              </a:lnSpc>
              <a:buFont typeface="Arial" panose="020B0604020202020204" pitchFamily="34" charset="0"/>
              <a:buChar char="•"/>
            </a:pPr>
            <a:r>
              <a:rPr lang="en-AU" sz="1600" dirty="0">
                <a:cs typeface="Segoe UI" panose="020B0502040204020203" pitchFamily="34" charset="0"/>
              </a:rPr>
              <a:t>Tammin (5%)</a:t>
            </a:r>
          </a:p>
          <a:p>
            <a:pPr marL="285750" indent="-285750">
              <a:lnSpc>
                <a:spcPct val="110000"/>
              </a:lnSpc>
              <a:buFont typeface="Arial" panose="020B0604020202020204" pitchFamily="34" charset="0"/>
              <a:buChar char="•"/>
            </a:pPr>
            <a:endParaRPr lang="en-AU" sz="1600" dirty="0">
              <a:cs typeface="Segoe UI" panose="020B0502040204020203" pitchFamily="34" charset="0"/>
            </a:endParaRPr>
          </a:p>
          <a:p>
            <a:pPr marL="285750" indent="-285750">
              <a:lnSpc>
                <a:spcPct val="110000"/>
              </a:lnSpc>
              <a:buFont typeface="Arial" panose="020B0604020202020204" pitchFamily="34" charset="0"/>
              <a:buChar char="•"/>
            </a:pPr>
            <a:r>
              <a:rPr lang="en-AU" sz="1600" dirty="0">
                <a:cs typeface="Segoe UI" panose="020B0502040204020203" pitchFamily="34" charset="0"/>
              </a:rPr>
              <a:t>The WEROC Sub-regional housing construction activity (LGA survey) over the past five years averaged 9 dwellings per annum. </a:t>
            </a:r>
          </a:p>
        </p:txBody>
      </p:sp>
      <p:sp>
        <p:nvSpPr>
          <p:cNvPr id="3" name="TextBox 2">
            <a:extLst>
              <a:ext uri="{FF2B5EF4-FFF2-40B4-BE49-F238E27FC236}">
                <a16:creationId xmlns:a16="http://schemas.microsoft.com/office/drawing/2014/main" id="{49BF4E06-B52A-5029-0D63-1C45CBCFF9BA}"/>
              </a:ext>
            </a:extLst>
          </p:cNvPr>
          <p:cNvSpPr txBox="1"/>
          <p:nvPr/>
        </p:nvSpPr>
        <p:spPr>
          <a:xfrm>
            <a:off x="157323" y="495491"/>
            <a:ext cx="5402228" cy="934743"/>
          </a:xfrm>
          <a:prstGeom prst="rect">
            <a:avLst/>
          </a:prstGeom>
          <a:noFill/>
        </p:spPr>
        <p:txBody>
          <a:bodyPr wrap="square">
            <a:spAutoFit/>
          </a:bodyPr>
          <a:lstStyle/>
          <a:p>
            <a:pPr>
              <a:lnSpc>
                <a:spcPct val="115000"/>
              </a:lnSpc>
              <a:spcBef>
                <a:spcPts val="800"/>
              </a:spcBef>
            </a:pPr>
            <a:r>
              <a:rPr lang="en-AU" sz="2000" dirty="0">
                <a:solidFill>
                  <a:schemeClr val="accent1">
                    <a:lumMod val="75000"/>
                  </a:schemeClr>
                </a:solidFill>
                <a:effectLst>
                  <a:outerShdw blurRad="38100" dist="38100" dir="2700000" algn="tl">
                    <a:srgbClr val="000000">
                      <a:alpha val="43137"/>
                    </a:srgbClr>
                  </a:outerShdw>
                </a:effectLst>
                <a:latin typeface="+mj-lt"/>
                <a:cs typeface="Times New Roman" panose="02020603050405020304" pitchFamily="18" charset="0"/>
              </a:rPr>
              <a:t>WEROC  SUB-REGIONAL CONTEXT</a:t>
            </a:r>
          </a:p>
          <a:p>
            <a:pPr>
              <a:lnSpc>
                <a:spcPct val="115000"/>
              </a:lnSpc>
              <a:spcBef>
                <a:spcPts val="800"/>
              </a:spcBef>
            </a:pPr>
            <a:endParaRPr lang="en-AU" sz="2400" dirty="0">
              <a:solidFill>
                <a:schemeClr val="accent1">
                  <a:lumMod val="75000"/>
                </a:schemeClr>
              </a:solidFill>
              <a:latin typeface="Arial Rounded MT Bold" panose="020F07040305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B7850DF-6262-8BA5-902E-2D76CC1C1764}"/>
              </a:ext>
            </a:extLst>
          </p:cNvPr>
          <p:cNvPicPr>
            <a:picLocks noChangeAspect="1"/>
          </p:cNvPicPr>
          <p:nvPr/>
        </p:nvPicPr>
        <p:blipFill>
          <a:blip r:embed="rId2"/>
          <a:stretch>
            <a:fillRect/>
          </a:stretch>
        </p:blipFill>
        <p:spPr>
          <a:xfrm>
            <a:off x="5321808" y="618518"/>
            <a:ext cx="6621474" cy="2901922"/>
          </a:xfrm>
          <a:prstGeom prst="rect">
            <a:avLst/>
          </a:prstGeom>
        </p:spPr>
      </p:pic>
      <p:pic>
        <p:nvPicPr>
          <p:cNvPr id="7" name="Picture 6">
            <a:extLst>
              <a:ext uri="{FF2B5EF4-FFF2-40B4-BE49-F238E27FC236}">
                <a16:creationId xmlns:a16="http://schemas.microsoft.com/office/drawing/2014/main" id="{99C4D678-C181-10A1-7960-A993B9F961D3}"/>
              </a:ext>
            </a:extLst>
          </p:cNvPr>
          <p:cNvPicPr>
            <a:picLocks noChangeAspect="1"/>
          </p:cNvPicPr>
          <p:nvPr/>
        </p:nvPicPr>
        <p:blipFill>
          <a:blip r:embed="rId3"/>
          <a:stretch>
            <a:fillRect/>
          </a:stretch>
        </p:blipFill>
        <p:spPr>
          <a:xfrm>
            <a:off x="5364123" y="3822253"/>
            <a:ext cx="6599483" cy="2185355"/>
          </a:xfrm>
          <a:prstGeom prst="rect">
            <a:avLst/>
          </a:prstGeom>
        </p:spPr>
      </p:pic>
    </p:spTree>
    <p:extLst>
      <p:ext uri="{BB962C8B-B14F-4D97-AF65-F5344CB8AC3E}">
        <p14:creationId xmlns:p14="http://schemas.microsoft.com/office/powerpoint/2010/main" val="194805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D4E4EB0-9F8E-7722-9134-6D1322D37DEC}"/>
              </a:ext>
            </a:extLst>
          </p:cNvPr>
          <p:cNvSpPr txBox="1"/>
          <p:nvPr/>
        </p:nvSpPr>
        <p:spPr>
          <a:xfrm>
            <a:off x="1393630" y="3429000"/>
            <a:ext cx="8462676" cy="4395049"/>
          </a:xfrm>
          <a:prstGeom prst="rect">
            <a:avLst/>
          </a:prstGeom>
          <a:noFill/>
        </p:spPr>
        <p:txBody>
          <a:bodyPr wrap="square" lIns="91440" tIns="45720" rIns="91440" bIns="45720" rtlCol="0" anchor="t">
            <a:spAutoFit/>
          </a:bodyPr>
          <a:lstStyle/>
          <a:p>
            <a:pPr marL="2114550" lvl="4" indent="-285750">
              <a:buFont typeface="Arial" panose="020B0604020202020204" pitchFamily="34" charset="0"/>
              <a:buChar char="•"/>
            </a:pPr>
            <a:endParaRPr lang="en-AU" dirty="0">
              <a:latin typeface="Calibri Light" panose="020F0302020204030204" pitchFamily="34" charset="0"/>
              <a:cs typeface="Calibri Light" panose="020F0302020204030204" pitchFamily="34" charset="0"/>
            </a:endParaRPr>
          </a:p>
          <a:p>
            <a:pPr marL="285750" indent="-285750">
              <a:lnSpc>
                <a:spcPct val="110000"/>
              </a:lnSpc>
              <a:buFont typeface="Arial" panose="020B0604020202020204" pitchFamily="34" charset="0"/>
              <a:buChar char="•"/>
            </a:pPr>
            <a:r>
              <a:rPr lang="en-AU" sz="1600" dirty="0">
                <a:cs typeface="Segoe UI" panose="020B0502040204020203" pitchFamily="34" charset="0"/>
              </a:rPr>
              <a:t>The subregion's average occupancy is 2.3 persons per household.</a:t>
            </a:r>
          </a:p>
          <a:p>
            <a:pPr marL="285750" indent="-285750">
              <a:lnSpc>
                <a:spcPct val="110000"/>
              </a:lnSpc>
              <a:buFont typeface="Arial" panose="020B0604020202020204" pitchFamily="34" charset="0"/>
              <a:buChar char="•"/>
            </a:pPr>
            <a:r>
              <a:rPr lang="en-GB" sz="1600" dirty="0">
                <a:cs typeface="Segoe UI" panose="020B0502040204020203" pitchFamily="34" charset="0"/>
              </a:rPr>
              <a:t>Single houses represent 94% of the housing stock.</a:t>
            </a:r>
          </a:p>
          <a:p>
            <a:pPr marL="285750" indent="-285750">
              <a:lnSpc>
                <a:spcPct val="110000"/>
              </a:lnSpc>
              <a:buFont typeface="Arial" panose="020B0604020202020204" pitchFamily="34" charset="0"/>
              <a:buChar char="•"/>
            </a:pPr>
            <a:r>
              <a:rPr lang="en-GB" sz="1600" dirty="0">
                <a:cs typeface="Segoe UI" panose="020B0502040204020203" pitchFamily="34" charset="0"/>
              </a:rPr>
              <a:t>Lone households represent 34% of households.</a:t>
            </a:r>
          </a:p>
          <a:p>
            <a:pPr marL="285750" indent="-285750">
              <a:lnSpc>
                <a:spcPct val="110000"/>
              </a:lnSpc>
              <a:buFont typeface="Arial" panose="020B0604020202020204" pitchFamily="34" charset="0"/>
              <a:buChar char="•"/>
            </a:pPr>
            <a:r>
              <a:rPr lang="en-GB" sz="1600" dirty="0">
                <a:cs typeface="Segoe UI" panose="020B0502040204020203" pitchFamily="34" charset="0"/>
              </a:rPr>
              <a:t>Decrease in Family Households (5%) and the share of the population for 0-14 years has also dropped 5.5%.</a:t>
            </a:r>
          </a:p>
          <a:p>
            <a:pPr marL="285750" indent="-285750">
              <a:lnSpc>
                <a:spcPct val="110000"/>
              </a:lnSpc>
              <a:buFont typeface="Arial" panose="020B0604020202020204" pitchFamily="34" charset="0"/>
              <a:buChar char="•"/>
            </a:pPr>
            <a:r>
              <a:rPr lang="en-GB" sz="1600" dirty="0">
                <a:cs typeface="Segoe UI" panose="020B0502040204020203" pitchFamily="34" charset="0"/>
              </a:rPr>
              <a:t>The proportion of population 65+ has increased by 5.6%.</a:t>
            </a:r>
          </a:p>
          <a:p>
            <a:pPr marL="285750" indent="-285750">
              <a:lnSpc>
                <a:spcPct val="110000"/>
              </a:lnSpc>
              <a:buFont typeface="Arial" panose="020B0604020202020204" pitchFamily="34" charset="0"/>
              <a:buChar char="•"/>
            </a:pPr>
            <a:endParaRPr lang="en-GB" sz="2000" dirty="0">
              <a:cs typeface="Times New Roman" panose="02020603050405020304" pitchFamily="18" charset="0"/>
            </a:endParaRPr>
          </a:p>
          <a:p>
            <a:pPr marL="285750" indent="-285750">
              <a:lnSpc>
                <a:spcPct val="110000"/>
              </a:lnSpc>
              <a:buFont typeface="Arial" panose="020B0604020202020204" pitchFamily="34" charset="0"/>
              <a:buChar char="•"/>
            </a:pPr>
            <a:endParaRPr lang="en-GB" sz="2000" dirty="0">
              <a:cs typeface="Times New Roman" panose="02020603050405020304" pitchFamily="18" charset="0"/>
            </a:endParaRPr>
          </a:p>
          <a:p>
            <a:pPr marL="285750" indent="-285750">
              <a:lnSpc>
                <a:spcPct val="110000"/>
              </a:lnSpc>
              <a:buFont typeface="Arial" panose="020B0604020202020204" pitchFamily="34" charset="0"/>
              <a:buChar char="•"/>
            </a:pPr>
            <a:endParaRPr lang="en-GB" sz="2000" dirty="0">
              <a:cs typeface="Times New Roman" panose="02020603050405020304" pitchFamily="18" charset="0"/>
            </a:endParaRPr>
          </a:p>
          <a:p>
            <a:pPr marL="285750" indent="-285750">
              <a:buFont typeface="Arial" panose="020B0604020202020204" pitchFamily="34" charset="0"/>
              <a:buChar char="•"/>
            </a:pPr>
            <a:endParaRPr lang="en-AU" dirty="0"/>
          </a:p>
          <a:p>
            <a:endParaRPr lang="en-AU" dirty="0"/>
          </a:p>
          <a:p>
            <a:endParaRPr lang="en-AU" dirty="0">
              <a:ea typeface="Cambria"/>
            </a:endParaRPr>
          </a:p>
          <a:p>
            <a:endParaRPr lang="en-AU" dirty="0"/>
          </a:p>
          <a:p>
            <a:endParaRPr lang="en-AU" dirty="0"/>
          </a:p>
        </p:txBody>
      </p:sp>
      <p:sp>
        <p:nvSpPr>
          <p:cNvPr id="2" name="TextBox 1">
            <a:extLst>
              <a:ext uri="{FF2B5EF4-FFF2-40B4-BE49-F238E27FC236}">
                <a16:creationId xmlns:a16="http://schemas.microsoft.com/office/drawing/2014/main" id="{5D3DE234-3C5E-0B51-1D5D-44505966679C}"/>
              </a:ext>
            </a:extLst>
          </p:cNvPr>
          <p:cNvSpPr txBox="1"/>
          <p:nvPr/>
        </p:nvSpPr>
        <p:spPr>
          <a:xfrm>
            <a:off x="998093" y="640079"/>
            <a:ext cx="7673886" cy="416204"/>
          </a:xfrm>
          <a:prstGeom prst="rect">
            <a:avLst/>
          </a:prstGeom>
          <a:noFill/>
        </p:spPr>
        <p:txBody>
          <a:bodyPr wrap="square">
            <a:spAutoFit/>
          </a:bodyPr>
          <a:lstStyle/>
          <a:p>
            <a:pPr>
              <a:lnSpc>
                <a:spcPct val="115000"/>
              </a:lnSpc>
              <a:spcBef>
                <a:spcPts val="800"/>
              </a:spcBef>
            </a:pPr>
            <a:r>
              <a:rPr lang="en-AU" sz="2000" dirty="0">
                <a:solidFill>
                  <a:schemeClr val="accent1">
                    <a:lumMod val="75000"/>
                  </a:schemeClr>
                </a:solidFill>
                <a:effectLst>
                  <a:outerShdw blurRad="38100" dist="38100" dir="2700000" algn="tl">
                    <a:srgbClr val="000000">
                      <a:alpha val="43137"/>
                    </a:srgbClr>
                  </a:outerShdw>
                </a:effectLst>
                <a:latin typeface="+mj-lt"/>
                <a:cs typeface="Times New Roman" panose="02020603050405020304" pitchFamily="18" charset="0"/>
              </a:rPr>
              <a:t>WEROC SUB-REGIONAL TRENDS </a:t>
            </a:r>
          </a:p>
        </p:txBody>
      </p:sp>
      <p:pic>
        <p:nvPicPr>
          <p:cNvPr id="5" name="Picture 4">
            <a:extLst>
              <a:ext uri="{FF2B5EF4-FFF2-40B4-BE49-F238E27FC236}">
                <a16:creationId xmlns:a16="http://schemas.microsoft.com/office/drawing/2014/main" id="{4ABD5C9A-B5B3-1710-4F2F-C46632C62EDD}"/>
              </a:ext>
            </a:extLst>
          </p:cNvPr>
          <p:cNvPicPr>
            <a:picLocks noChangeAspect="1"/>
          </p:cNvPicPr>
          <p:nvPr/>
        </p:nvPicPr>
        <p:blipFill>
          <a:blip r:embed="rId2"/>
          <a:stretch>
            <a:fillRect/>
          </a:stretch>
        </p:blipFill>
        <p:spPr>
          <a:xfrm>
            <a:off x="998092" y="1275237"/>
            <a:ext cx="9078592" cy="2295845"/>
          </a:xfrm>
          <a:prstGeom prst="rect">
            <a:avLst/>
          </a:prstGeom>
        </p:spPr>
      </p:pic>
    </p:spTree>
    <p:extLst>
      <p:ext uri="{BB962C8B-B14F-4D97-AF65-F5344CB8AC3E}">
        <p14:creationId xmlns:p14="http://schemas.microsoft.com/office/powerpoint/2010/main" val="237235286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CE6749-552F-BFE3-7213-A6D6E3EC1D1A}"/>
              </a:ext>
            </a:extLst>
          </p:cNvPr>
          <p:cNvPicPr>
            <a:picLocks noChangeAspect="1"/>
          </p:cNvPicPr>
          <p:nvPr/>
        </p:nvPicPr>
        <p:blipFill>
          <a:blip r:embed="rId2"/>
          <a:stretch>
            <a:fillRect/>
          </a:stretch>
        </p:blipFill>
        <p:spPr>
          <a:xfrm>
            <a:off x="264189" y="3621061"/>
            <a:ext cx="3594601" cy="1764356"/>
          </a:xfrm>
          <a:prstGeom prst="rect">
            <a:avLst/>
          </a:prstGeom>
        </p:spPr>
      </p:pic>
      <p:pic>
        <p:nvPicPr>
          <p:cNvPr id="3" name="Picture 2">
            <a:extLst>
              <a:ext uri="{FF2B5EF4-FFF2-40B4-BE49-F238E27FC236}">
                <a16:creationId xmlns:a16="http://schemas.microsoft.com/office/drawing/2014/main" id="{69126AF8-A16C-9D12-86C4-2AAB0BBA5CE1}"/>
              </a:ext>
            </a:extLst>
          </p:cNvPr>
          <p:cNvPicPr>
            <a:picLocks noChangeAspect="1"/>
          </p:cNvPicPr>
          <p:nvPr/>
        </p:nvPicPr>
        <p:blipFill>
          <a:blip r:embed="rId3"/>
          <a:stretch>
            <a:fillRect/>
          </a:stretch>
        </p:blipFill>
        <p:spPr>
          <a:xfrm rot="493381">
            <a:off x="412165" y="282660"/>
            <a:ext cx="3051266" cy="3176446"/>
          </a:xfrm>
          <a:prstGeom prst="rect">
            <a:avLst/>
          </a:prstGeom>
        </p:spPr>
      </p:pic>
      <p:pic>
        <p:nvPicPr>
          <p:cNvPr id="7" name="Picture 6">
            <a:extLst>
              <a:ext uri="{FF2B5EF4-FFF2-40B4-BE49-F238E27FC236}">
                <a16:creationId xmlns:a16="http://schemas.microsoft.com/office/drawing/2014/main" id="{36E6E0ED-24BB-B3F9-BF11-A159005277E2}"/>
              </a:ext>
            </a:extLst>
          </p:cNvPr>
          <p:cNvPicPr>
            <a:picLocks noChangeAspect="1"/>
          </p:cNvPicPr>
          <p:nvPr/>
        </p:nvPicPr>
        <p:blipFill>
          <a:blip r:embed="rId4"/>
          <a:stretch>
            <a:fillRect/>
          </a:stretch>
        </p:blipFill>
        <p:spPr>
          <a:xfrm>
            <a:off x="3534089" y="216813"/>
            <a:ext cx="4491146" cy="3404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A45F7150-4AB7-2570-8C9C-07C6CD28D887}"/>
              </a:ext>
            </a:extLst>
          </p:cNvPr>
          <p:cNvPicPr>
            <a:picLocks noChangeAspect="1"/>
          </p:cNvPicPr>
          <p:nvPr/>
        </p:nvPicPr>
        <p:blipFill>
          <a:blip r:embed="rId5"/>
          <a:stretch>
            <a:fillRect/>
          </a:stretch>
        </p:blipFill>
        <p:spPr>
          <a:xfrm rot="20699754">
            <a:off x="7415426" y="598393"/>
            <a:ext cx="4122744" cy="2373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C3FE5F5E-47EE-FD7C-3836-303EABEA6E15}"/>
              </a:ext>
            </a:extLst>
          </p:cNvPr>
          <p:cNvPicPr>
            <a:picLocks noChangeAspect="1"/>
          </p:cNvPicPr>
          <p:nvPr/>
        </p:nvPicPr>
        <p:blipFill>
          <a:blip r:embed="rId6"/>
          <a:stretch>
            <a:fillRect/>
          </a:stretch>
        </p:blipFill>
        <p:spPr>
          <a:xfrm rot="20962084">
            <a:off x="3037675" y="4074352"/>
            <a:ext cx="4049655" cy="2349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04F81425-0577-5079-D21C-5B0432B63033}"/>
              </a:ext>
            </a:extLst>
          </p:cNvPr>
          <p:cNvPicPr>
            <a:picLocks noChangeAspect="1"/>
          </p:cNvPicPr>
          <p:nvPr/>
        </p:nvPicPr>
        <p:blipFill>
          <a:blip r:embed="rId7"/>
          <a:stretch>
            <a:fillRect/>
          </a:stretch>
        </p:blipFill>
        <p:spPr>
          <a:xfrm>
            <a:off x="7453192" y="3565031"/>
            <a:ext cx="4248378" cy="3056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5565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D4E4EB0-9F8E-7722-9134-6D1322D37DEC}"/>
              </a:ext>
            </a:extLst>
          </p:cNvPr>
          <p:cNvSpPr txBox="1"/>
          <p:nvPr/>
        </p:nvSpPr>
        <p:spPr>
          <a:xfrm>
            <a:off x="725255" y="1175061"/>
            <a:ext cx="10329841" cy="3553280"/>
          </a:xfrm>
          <a:prstGeom prst="rect">
            <a:avLst/>
          </a:prstGeom>
          <a:noFill/>
        </p:spPr>
        <p:txBody>
          <a:bodyPr wrap="square" lIns="91440" tIns="45720" rIns="91440" bIns="45720" rtlCol="0" anchor="t">
            <a:spAutoFit/>
          </a:bodyPr>
          <a:lstStyle/>
          <a:p>
            <a:r>
              <a:rPr lang="en-AU" sz="1600" dirty="0">
                <a:effectLst/>
                <a:ea typeface="Roboto" panose="02000000000000000000" pitchFamily="2" charset="0"/>
                <a:cs typeface="Roboto" panose="02000000000000000000" pitchFamily="2" charset="0"/>
              </a:rPr>
              <a:t>The business community survey revealed:</a:t>
            </a:r>
          </a:p>
          <a:p>
            <a:endParaRPr lang="en-AU" sz="1600" dirty="0">
              <a:effectLst/>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AU" sz="1600" dirty="0">
                <a:effectLst/>
                <a:ea typeface="Roboto" panose="02000000000000000000" pitchFamily="2" charset="0"/>
                <a:cs typeface="Roboto" panose="02000000000000000000" pitchFamily="2" charset="0"/>
              </a:rPr>
              <a:t>Approximately 5</a:t>
            </a:r>
            <a:r>
              <a:rPr lang="en-AU" sz="1600" dirty="0">
                <a:ea typeface="Roboto" panose="02000000000000000000" pitchFamily="2" charset="0"/>
                <a:cs typeface="Roboto" panose="02000000000000000000" pitchFamily="2" charset="0"/>
              </a:rPr>
              <a:t>4</a:t>
            </a:r>
            <a:r>
              <a:rPr lang="en-AU" sz="1600" dirty="0">
                <a:effectLst/>
                <a:ea typeface="Roboto" panose="02000000000000000000" pitchFamily="2" charset="0"/>
                <a:cs typeface="Roboto" panose="02000000000000000000" pitchFamily="2" charset="0"/>
              </a:rPr>
              <a:t>% of businesses in the Study Area reported a gap in their workforce.</a:t>
            </a:r>
          </a:p>
          <a:p>
            <a:pPr marL="285750" indent="-285750">
              <a:buFont typeface="Arial" panose="020B0604020202020204" pitchFamily="34" charset="0"/>
              <a:buChar char="•"/>
            </a:pPr>
            <a:r>
              <a:rPr lang="en-AU" sz="1600" dirty="0">
                <a:ea typeface="Roboto" panose="02000000000000000000" pitchFamily="2" charset="0"/>
                <a:cs typeface="Roboto" panose="02000000000000000000" pitchFamily="2" charset="0"/>
              </a:rPr>
              <a:t>Average gap of 1.4 workers per business (ranging 0.5  to 2.5)</a:t>
            </a:r>
          </a:p>
          <a:p>
            <a:pPr marL="285750" indent="-285750">
              <a:buFont typeface="Arial" panose="020B0604020202020204" pitchFamily="34" charset="0"/>
              <a:buChar char="•"/>
            </a:pPr>
            <a:r>
              <a:rPr lang="en-AU" sz="1600" dirty="0">
                <a:ea typeface="Roboto" panose="02000000000000000000" pitchFamily="2" charset="0"/>
                <a:cs typeface="Roboto" panose="02000000000000000000" pitchFamily="2" charset="0"/>
              </a:rPr>
              <a:t>Estimated WEROC Subregion needs an additional 333 workers to meet current needs.</a:t>
            </a:r>
          </a:p>
          <a:p>
            <a:pPr marL="285750" indent="-285750">
              <a:buFont typeface="Arial" panose="020B0604020202020204" pitchFamily="34" charset="0"/>
              <a:buChar char="•"/>
            </a:pPr>
            <a:endParaRPr lang="en-AU" sz="1600" dirty="0">
              <a:ea typeface="Roboto" panose="02000000000000000000" pitchFamily="2" charset="0"/>
              <a:cs typeface="Roboto" panose="02000000000000000000" pitchFamily="2" charset="0"/>
            </a:endParaRPr>
          </a:p>
          <a:p>
            <a:pPr>
              <a:lnSpc>
                <a:spcPct val="115000"/>
              </a:lnSpc>
              <a:spcBef>
                <a:spcPts val="500"/>
              </a:spcBef>
              <a:spcAft>
                <a:spcPts val="1000"/>
              </a:spcAft>
            </a:pPr>
            <a:r>
              <a:rPr lang="en-AU" sz="1600" dirty="0">
                <a:effectLst/>
                <a:ea typeface="Roboto" panose="02000000000000000000" pitchFamily="2" charset="0"/>
                <a:cs typeface="Roboto" panose="02000000000000000000" pitchFamily="2" charset="0"/>
              </a:rPr>
              <a:t>The comments received from business owners regarding housing needs for workers include the need for:</a:t>
            </a:r>
          </a:p>
          <a:p>
            <a:pPr marL="285750" indent="-285750">
              <a:buFont typeface="Arial" panose="020B0604020202020204" pitchFamily="34" charset="0"/>
              <a:buChar char="•"/>
            </a:pPr>
            <a:r>
              <a:rPr lang="en-AU" sz="1600" dirty="0">
                <a:ea typeface="Roboto" panose="02000000000000000000" pitchFamily="2" charset="0"/>
                <a:cs typeface="Roboto" panose="02000000000000000000" pitchFamily="2" charset="0"/>
              </a:rPr>
              <a:t>Additional housing/rentals </a:t>
            </a:r>
          </a:p>
          <a:p>
            <a:pPr marL="285750" indent="-285750">
              <a:buFont typeface="Arial" panose="020B0604020202020204" pitchFamily="34" charset="0"/>
              <a:buChar char="•"/>
            </a:pPr>
            <a:r>
              <a:rPr lang="en-AU" sz="1600" dirty="0">
                <a:ea typeface="Roboto" panose="02000000000000000000" pitchFamily="2" charset="0"/>
                <a:cs typeface="Roboto" panose="02000000000000000000" pitchFamily="2" charset="0"/>
              </a:rPr>
              <a:t>Additional short-term accommodation </a:t>
            </a:r>
          </a:p>
          <a:p>
            <a:pPr marL="285750" indent="-285750">
              <a:buFont typeface="Arial" panose="020B0604020202020204" pitchFamily="34" charset="0"/>
              <a:buChar char="•"/>
            </a:pPr>
            <a:r>
              <a:rPr lang="en-AU" sz="1600" dirty="0">
                <a:ea typeface="Roboto" panose="02000000000000000000" pitchFamily="2" charset="0"/>
                <a:cs typeface="Roboto" panose="02000000000000000000" pitchFamily="2" charset="0"/>
              </a:rPr>
              <a:t>Additional singles accommodation</a:t>
            </a:r>
          </a:p>
          <a:p>
            <a:pPr marL="285750" indent="-285750">
              <a:buFont typeface="Arial" panose="020B0604020202020204" pitchFamily="34" charset="0"/>
              <a:buChar char="•"/>
            </a:pPr>
            <a:r>
              <a:rPr lang="en-AU" sz="1600" dirty="0">
                <a:ea typeface="Roboto" panose="02000000000000000000" pitchFamily="2" charset="0"/>
                <a:cs typeface="Roboto" panose="02000000000000000000" pitchFamily="2" charset="0"/>
              </a:rPr>
              <a:t>Additional family dwellings </a:t>
            </a:r>
          </a:p>
          <a:p>
            <a:pPr marL="285750" indent="-285750">
              <a:buFont typeface="Arial" panose="020B0604020202020204" pitchFamily="34" charset="0"/>
              <a:buChar char="•"/>
            </a:pPr>
            <a:r>
              <a:rPr lang="en-AU" sz="1600" dirty="0">
                <a:ea typeface="Roboto" panose="02000000000000000000" pitchFamily="2" charset="0"/>
                <a:cs typeface="Roboto" panose="02000000000000000000" pitchFamily="2" charset="0"/>
              </a:rPr>
              <a:t>Better quality accommodation </a:t>
            </a:r>
          </a:p>
          <a:p>
            <a:endParaRPr lang="en-AU" dirty="0"/>
          </a:p>
        </p:txBody>
      </p:sp>
      <p:sp>
        <p:nvSpPr>
          <p:cNvPr id="2" name="TextBox 1">
            <a:extLst>
              <a:ext uri="{FF2B5EF4-FFF2-40B4-BE49-F238E27FC236}">
                <a16:creationId xmlns:a16="http://schemas.microsoft.com/office/drawing/2014/main" id="{5D3DE234-3C5E-0B51-1D5D-44505966679C}"/>
              </a:ext>
            </a:extLst>
          </p:cNvPr>
          <p:cNvSpPr txBox="1"/>
          <p:nvPr/>
        </p:nvSpPr>
        <p:spPr>
          <a:xfrm>
            <a:off x="661247" y="590717"/>
            <a:ext cx="7600473" cy="416204"/>
          </a:xfrm>
          <a:prstGeom prst="rect">
            <a:avLst/>
          </a:prstGeom>
          <a:noFill/>
        </p:spPr>
        <p:txBody>
          <a:bodyPr wrap="square">
            <a:spAutoFit/>
          </a:bodyPr>
          <a:lstStyle/>
          <a:p>
            <a:pPr>
              <a:lnSpc>
                <a:spcPct val="115000"/>
              </a:lnSpc>
              <a:spcBef>
                <a:spcPts val="800"/>
              </a:spcBef>
            </a:pPr>
            <a:r>
              <a:rPr lang="en-AU" sz="2000" dirty="0">
                <a:solidFill>
                  <a:schemeClr val="accent1">
                    <a:lumMod val="75000"/>
                  </a:schemeClr>
                </a:solidFill>
                <a:effectLst>
                  <a:outerShdw blurRad="38100" dist="38100" dir="2700000" algn="tl">
                    <a:srgbClr val="000000">
                      <a:alpha val="43137"/>
                    </a:srgbClr>
                  </a:outerShdw>
                </a:effectLst>
                <a:latin typeface="+mj-lt"/>
                <a:cs typeface="Times New Roman" panose="02020603050405020304" pitchFamily="18" charset="0"/>
              </a:rPr>
              <a:t>WEROC SUB-REGIONAL WORKFORCE</a:t>
            </a:r>
          </a:p>
        </p:txBody>
      </p:sp>
      <p:pic>
        <p:nvPicPr>
          <p:cNvPr id="5" name="Picture 4">
            <a:extLst>
              <a:ext uri="{FF2B5EF4-FFF2-40B4-BE49-F238E27FC236}">
                <a16:creationId xmlns:a16="http://schemas.microsoft.com/office/drawing/2014/main" id="{E34F8DCB-84AA-239C-8DAF-669C9C530E50}"/>
              </a:ext>
            </a:extLst>
          </p:cNvPr>
          <p:cNvPicPr>
            <a:picLocks noChangeAspect="1"/>
          </p:cNvPicPr>
          <p:nvPr/>
        </p:nvPicPr>
        <p:blipFill>
          <a:blip r:embed="rId2"/>
          <a:stretch>
            <a:fillRect/>
          </a:stretch>
        </p:blipFill>
        <p:spPr>
          <a:xfrm>
            <a:off x="5888735" y="3169110"/>
            <a:ext cx="5834042" cy="3421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31979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C81C-5A0C-ADB3-42CC-94D05176A2DF}"/>
              </a:ext>
            </a:extLst>
          </p:cNvPr>
          <p:cNvSpPr>
            <a:spLocks noGrp="1"/>
          </p:cNvSpPr>
          <p:nvPr>
            <p:ph type="title"/>
          </p:nvPr>
        </p:nvSpPr>
        <p:spPr>
          <a:xfrm>
            <a:off x="517071" y="452090"/>
            <a:ext cx="11157857" cy="1163115"/>
          </a:xfrm>
        </p:spPr>
        <p:txBody>
          <a:bodyPr>
            <a:normAutofit fontScale="90000"/>
          </a:bodyPr>
          <a:lstStyle/>
          <a:p>
            <a:pPr>
              <a:lnSpc>
                <a:spcPct val="115000"/>
              </a:lnSpc>
              <a:spcBef>
                <a:spcPts val="500"/>
              </a:spcBef>
            </a:pPr>
            <a:br>
              <a:rPr lang="en-AU" sz="4000" dirty="0"/>
            </a:br>
            <a:r>
              <a:rPr lang="en-AU" sz="4000" dirty="0"/>
              <a:t> </a:t>
            </a:r>
            <a:r>
              <a:rPr lang="en-AU" sz="2200" dirty="0">
                <a:solidFill>
                  <a:schemeClr val="accent1">
                    <a:lumMod val="75000"/>
                  </a:schemeClr>
                </a:solidFill>
                <a:effectLst>
                  <a:outerShdw blurRad="38100" dist="38100" dir="2700000" algn="tl">
                    <a:srgbClr val="000000">
                      <a:alpha val="43137"/>
                    </a:srgbClr>
                  </a:outerShdw>
                </a:effectLst>
                <a:ea typeface="+mn-ea"/>
                <a:cs typeface="Times New Roman" panose="02020603050405020304" pitchFamily="18" charset="0"/>
              </a:rPr>
              <a:t>HOUSING NEEDS MODELLING METHODOLOGY</a:t>
            </a:r>
            <a:br>
              <a:rPr lang="en-AU" sz="1800" b="1" cap="all" spc="75" dirty="0">
                <a:effectLst/>
                <a:highlight>
                  <a:srgbClr val="D8EDCB"/>
                </a:highlight>
                <a:latin typeface="Calibri" panose="020F0502020204030204" pitchFamily="34" charset="0"/>
                <a:cs typeface="Times New Roman" panose="02020603050405020304" pitchFamily="18" charset="0"/>
              </a:rPr>
            </a:b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t>
            </a:r>
            <a:br>
              <a:rPr lang="en-AU"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AU" sz="4000" dirty="0"/>
          </a:p>
        </p:txBody>
      </p:sp>
      <p:sp>
        <p:nvSpPr>
          <p:cNvPr id="4" name="TextBox 3">
            <a:extLst>
              <a:ext uri="{FF2B5EF4-FFF2-40B4-BE49-F238E27FC236}">
                <a16:creationId xmlns:a16="http://schemas.microsoft.com/office/drawing/2014/main" id="{0284D267-0102-6AD5-DCC5-E6AC7F881104}"/>
              </a:ext>
            </a:extLst>
          </p:cNvPr>
          <p:cNvSpPr txBox="1"/>
          <p:nvPr/>
        </p:nvSpPr>
        <p:spPr>
          <a:xfrm>
            <a:off x="653143" y="1336827"/>
            <a:ext cx="5244738" cy="2818079"/>
          </a:xfrm>
          <a:prstGeom prst="rect">
            <a:avLst/>
          </a:prstGeom>
          <a:noFill/>
        </p:spPr>
        <p:txBody>
          <a:bodyPr wrap="square" rtlCol="0">
            <a:spAutoFit/>
          </a:bodyPr>
          <a:lstStyle/>
          <a:p>
            <a:pPr>
              <a:lnSpc>
                <a:spcPct val="110000"/>
              </a:lnSpc>
            </a:pPr>
            <a:r>
              <a:rPr lang="en-AU" dirty="0">
                <a:cs typeface="Times New Roman" panose="02020603050405020304" pitchFamily="18" charset="0"/>
              </a:rPr>
              <a:t>This analysis considers the current construction trends and surveyed workforce accommodation gaps, focusing on the provision of smaller housing options for lone and group households. </a:t>
            </a:r>
          </a:p>
          <a:p>
            <a:pPr>
              <a:lnSpc>
                <a:spcPct val="110000"/>
              </a:lnSpc>
            </a:pPr>
            <a:endParaRPr lang="en-AU" dirty="0">
              <a:cs typeface="Times New Roman" panose="02020603050405020304" pitchFamily="18" charset="0"/>
            </a:endParaRPr>
          </a:p>
          <a:p>
            <a:pPr marL="285750" indent="-285750">
              <a:lnSpc>
                <a:spcPct val="110000"/>
              </a:lnSpc>
              <a:buFont typeface="Arial" panose="020B0604020202020204" pitchFamily="34" charset="0"/>
              <a:buChar char="•"/>
            </a:pPr>
            <a:r>
              <a:rPr lang="en-AU" dirty="0">
                <a:cs typeface="Times New Roman" panose="02020603050405020304" pitchFamily="18" charset="0"/>
              </a:rPr>
              <a:t>High Scenario (A) and </a:t>
            </a:r>
          </a:p>
          <a:p>
            <a:pPr marL="285750" indent="-285750">
              <a:lnSpc>
                <a:spcPct val="110000"/>
              </a:lnSpc>
              <a:buFont typeface="Arial" panose="020B0604020202020204" pitchFamily="34" charset="0"/>
              <a:buChar char="•"/>
            </a:pPr>
            <a:r>
              <a:rPr lang="en-AU" dirty="0">
                <a:cs typeface="Times New Roman" panose="02020603050405020304" pitchFamily="18" charset="0"/>
              </a:rPr>
              <a:t>Conservative Scenario (B) </a:t>
            </a:r>
          </a:p>
          <a:p>
            <a:pPr marL="285750" indent="-285750">
              <a:lnSpc>
                <a:spcPct val="110000"/>
              </a:lnSpc>
              <a:buFont typeface="Arial" panose="020B0604020202020204" pitchFamily="34" charset="0"/>
              <a:buChar char="•"/>
            </a:pPr>
            <a:r>
              <a:rPr lang="en-AU" dirty="0">
                <a:cs typeface="Times New Roman" panose="02020603050405020304" pitchFamily="18" charset="0"/>
              </a:rPr>
              <a:t>Business as usual. Scenario (</a:t>
            </a:r>
            <a:r>
              <a:rPr lang="en-AU" sz="1600" dirty="0">
                <a:cs typeface="Times New Roman" panose="02020603050405020304" pitchFamily="18" charset="0"/>
              </a:rPr>
              <a:t>C )</a:t>
            </a:r>
          </a:p>
        </p:txBody>
      </p:sp>
      <p:pic>
        <p:nvPicPr>
          <p:cNvPr id="5" name="Picture 4">
            <a:extLst>
              <a:ext uri="{FF2B5EF4-FFF2-40B4-BE49-F238E27FC236}">
                <a16:creationId xmlns:a16="http://schemas.microsoft.com/office/drawing/2014/main" id="{1609FF15-0911-5EE2-8F44-4E97F0C9FFDD}"/>
              </a:ext>
            </a:extLst>
          </p:cNvPr>
          <p:cNvPicPr>
            <a:picLocks noChangeAspect="1"/>
          </p:cNvPicPr>
          <p:nvPr/>
        </p:nvPicPr>
        <p:blipFill>
          <a:blip r:embed="rId2"/>
          <a:stretch>
            <a:fillRect/>
          </a:stretch>
        </p:blipFill>
        <p:spPr>
          <a:xfrm>
            <a:off x="6569830" y="1329486"/>
            <a:ext cx="7373379" cy="5277587"/>
          </a:xfrm>
          <a:prstGeom prst="rect">
            <a:avLst/>
          </a:prstGeom>
        </p:spPr>
      </p:pic>
    </p:spTree>
    <p:extLst>
      <p:ext uri="{BB962C8B-B14F-4D97-AF65-F5344CB8AC3E}">
        <p14:creationId xmlns:p14="http://schemas.microsoft.com/office/powerpoint/2010/main" val="438779502"/>
      </p:ext>
    </p:extLst>
  </p:cSld>
  <p:clrMapOvr>
    <a:masterClrMapping/>
  </p:clrMapOvr>
</p:sld>
</file>

<file path=ppt/theme/theme1.xml><?xml version="1.0" encoding="utf-8"?>
<a:theme xmlns:a="http://schemas.openxmlformats.org/drawingml/2006/main" name="Office Theme">
  <a:themeElements>
    <a:clrScheme name="Custom 11">
      <a:dk1>
        <a:srgbClr val="231F20"/>
      </a:dk1>
      <a:lt1>
        <a:srgbClr val="FFFFFF"/>
      </a:lt1>
      <a:dk2>
        <a:srgbClr val="343434"/>
      </a:dk2>
      <a:lt2>
        <a:srgbClr val="E8E8E8"/>
      </a:lt2>
      <a:accent1>
        <a:srgbClr val="3689C4"/>
      </a:accent1>
      <a:accent2>
        <a:srgbClr val="FED335"/>
      </a:accent2>
      <a:accent3>
        <a:srgbClr val="FED335"/>
      </a:accent3>
      <a:accent4>
        <a:srgbClr val="CE5729"/>
      </a:accent4>
      <a:accent5>
        <a:srgbClr val="FED335"/>
      </a:accent5>
      <a:accent6>
        <a:srgbClr val="229968"/>
      </a:accent6>
      <a:hlink>
        <a:srgbClr val="3689C4"/>
      </a:hlink>
      <a:folHlink>
        <a:srgbClr val="343434"/>
      </a:folHlink>
    </a:clrScheme>
    <a:fontScheme name="Custom 4">
      <a:majorFont>
        <a:latin typeface="Helvetica "/>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1703</TotalTime>
  <Words>809</Words>
  <Application>Microsoft Office PowerPoint</Application>
  <PresentationFormat>Widescreen</PresentationFormat>
  <Paragraphs>116</Paragraphs>
  <Slides>13</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Abadi Extra Light</vt:lpstr>
      <vt:lpstr>Arial</vt:lpstr>
      <vt:lpstr>Arial Rounded MT Bold</vt:lpstr>
      <vt:lpstr>Calibri</vt:lpstr>
      <vt:lpstr>Calibri Light</vt:lpstr>
      <vt:lpstr>Cambria</vt:lpstr>
      <vt:lpstr>Gill Sans Nova</vt:lpstr>
      <vt:lpstr>Helvetica </vt:lpstr>
      <vt:lpstr>Open Sans</vt:lpstr>
      <vt:lpstr>Oswald</vt:lpstr>
      <vt:lpstr>Roboto</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HOUSING NEEDS MODELLING METHODOLOGY   </vt:lpstr>
      <vt:lpstr>WEROC STUDY AREA HOUSING NEEDS</vt:lpstr>
      <vt:lpstr>WEROC TOWNSITES – VACANT LAND</vt:lpstr>
      <vt:lpstr>WHEATBELT SNAPSHOT </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Janine Eriksson</dc:creator>
  <cp:lastModifiedBy>Janine Eriksson</cp:lastModifiedBy>
  <cp:revision>6</cp:revision>
  <dcterms:created xsi:type="dcterms:W3CDTF">2023-01-13T01:37:46Z</dcterms:created>
  <dcterms:modified xsi:type="dcterms:W3CDTF">2025-08-12T10:15:15Z</dcterms:modified>
</cp:coreProperties>
</file>